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9"/>
  </p:notesMasterIdLst>
  <p:sldIdLst>
    <p:sldId id="263" r:id="rId2"/>
    <p:sldId id="264" r:id="rId3"/>
    <p:sldId id="265" r:id="rId4"/>
    <p:sldId id="416" r:id="rId5"/>
    <p:sldId id="417" r:id="rId6"/>
    <p:sldId id="267" r:id="rId7"/>
    <p:sldId id="268" r:id="rId8"/>
    <p:sldId id="269" r:id="rId9"/>
    <p:sldId id="272" r:id="rId10"/>
    <p:sldId id="273" r:id="rId11"/>
    <p:sldId id="271" r:id="rId12"/>
    <p:sldId id="270" r:id="rId13"/>
    <p:sldId id="258" r:id="rId14"/>
    <p:sldId id="259" r:id="rId15"/>
    <p:sldId id="260" r:id="rId16"/>
    <p:sldId id="262" r:id="rId17"/>
    <p:sldId id="274" r:id="rId18"/>
    <p:sldId id="275" r:id="rId19"/>
    <p:sldId id="276" r:id="rId20"/>
    <p:sldId id="277" r:id="rId21"/>
    <p:sldId id="278" r:id="rId22"/>
    <p:sldId id="404" r:id="rId23"/>
    <p:sldId id="303" r:id="rId24"/>
    <p:sldId id="279" r:id="rId25"/>
    <p:sldId id="282" r:id="rId26"/>
    <p:sldId id="304" r:id="rId27"/>
    <p:sldId id="283" r:id="rId28"/>
    <p:sldId id="407" r:id="rId29"/>
    <p:sldId id="408" r:id="rId30"/>
    <p:sldId id="410" r:id="rId31"/>
    <p:sldId id="409" r:id="rId32"/>
    <p:sldId id="305" r:id="rId33"/>
    <p:sldId id="405" r:id="rId34"/>
    <p:sldId id="411" r:id="rId35"/>
    <p:sldId id="306" r:id="rId36"/>
    <p:sldId id="307" r:id="rId37"/>
    <p:sldId id="308" r:id="rId38"/>
    <p:sldId id="309" r:id="rId39"/>
    <p:sldId id="310" r:id="rId40"/>
    <p:sldId id="311" r:id="rId41"/>
    <p:sldId id="317" r:id="rId42"/>
    <p:sldId id="318" r:id="rId43"/>
    <p:sldId id="319" r:id="rId44"/>
    <p:sldId id="320" r:id="rId45"/>
    <p:sldId id="321" r:id="rId46"/>
    <p:sldId id="322" r:id="rId47"/>
    <p:sldId id="401" r:id="rId48"/>
    <p:sldId id="330" r:id="rId49"/>
    <p:sldId id="403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7" r:id="rId63"/>
    <p:sldId id="358" r:id="rId64"/>
    <p:sldId id="359" r:id="rId65"/>
    <p:sldId id="360" r:id="rId66"/>
    <p:sldId id="361" r:id="rId67"/>
    <p:sldId id="364" r:id="rId68"/>
    <p:sldId id="366" r:id="rId69"/>
    <p:sldId id="367" r:id="rId70"/>
    <p:sldId id="365" r:id="rId71"/>
    <p:sldId id="368" r:id="rId72"/>
    <p:sldId id="369" r:id="rId73"/>
    <p:sldId id="362" r:id="rId74"/>
    <p:sldId id="363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396" r:id="rId102"/>
    <p:sldId id="399" r:id="rId103"/>
    <p:sldId id="400" r:id="rId104"/>
    <p:sldId id="397" r:id="rId105"/>
    <p:sldId id="398" r:id="rId106"/>
    <p:sldId id="355" r:id="rId107"/>
    <p:sldId id="356" r:id="rId108"/>
  </p:sldIdLst>
  <p:sldSz cx="12192000" cy="6858000"/>
  <p:notesSz cx="6858000" cy="9144000"/>
  <p:embeddedFontLst>
    <p:embeddedFont>
      <p:font typeface="Noto Sans KR" panose="020B0600000101010101" charset="-127"/>
      <p:regular r:id="rId110"/>
      <p:bold r:id="rId111"/>
    </p:embeddedFont>
    <p:embeddedFont>
      <p:font typeface="Wingdings 2" panose="05020102010507070707" pitchFamily="18" charset="2"/>
      <p:regular r:id="rId112"/>
    </p:embeddedFont>
    <p:embeddedFont>
      <p:font typeface="맑은 고딕" panose="020B0503020000020004" pitchFamily="50" charset="-127"/>
      <p:regular r:id="rId113"/>
      <p:bold r:id="rId1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8030" autoAdjust="0"/>
  </p:normalViewPr>
  <p:slideViewPr>
    <p:cSldViewPr snapToGrid="0">
      <p:cViewPr varScale="1">
        <p:scale>
          <a:sx n="74" d="100"/>
          <a:sy n="74" d="100"/>
        </p:scale>
        <p:origin x="12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BB109-6CA8-4AF7-A1EA-135DBD63E2BB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4AB65-BB30-42CB-BFF7-BE7579D4D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39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04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과정에서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 Validation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사용자가 입력한 항목들에 대한 특정 규칙을 정의하고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토대로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유효성을 간편하게 검사할 수 있도록 구현 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이메일 인증을 실시간으로 처리하고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인증이 완료되면 가입이 진행되도록 구현했습니다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카카오 외부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주소 입력을 더욱 간편하게 만들었습니다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39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유저의 회원정보와 알림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채팅 </a:t>
            </a:r>
            <a:r>
              <a:rPr lang="en-US" altLang="ko-KR" baseline="0" dirty="0"/>
              <a:t>ON-OFF </a:t>
            </a:r>
            <a:r>
              <a:rPr lang="ko-KR" altLang="en-US" baseline="0" dirty="0"/>
              <a:t>기능이 있는 화면 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02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회원정보 수정 시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를 재입력</a:t>
            </a:r>
            <a:r>
              <a:rPr lang="ko-KR" altLang="en-US" baseline="0" dirty="0"/>
              <a:t>하여 일치하면 수정페이지로 접속합니다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997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사용자의 요청이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Dispatcher Servlet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을 통해 들어올 때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Interceptor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의 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Söhne"/>
              </a:rPr>
              <a:t>preHandle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메서드를 활용하여 로그인 세션의 존재 여부를 먼저 체크합니다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만약 로그인 세션이 있다면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요청을 해당 컨트롤러로 전달하여 정상적으로 진행합니다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반대로 로그인 세션이 없다면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컨트롤러에 접근이 불가능하도록 막고 로그인 페이지로 이동 시킵니다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ko-KR" altLang="en-US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09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사용자의 요청이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Dispatcher Servlet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을 통해 들어올 때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Interceptor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의 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Söhne"/>
              </a:rPr>
              <a:t>preHandle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메서드를 활용하여 로그인 세션의 존재 여부를 먼저 체크합니다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만약 로그인 세션이 있다면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요청을 해당 컨트롤러로 전달하여 정상적으로 진행합니다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반대로 로그인 세션이 없다면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컨트롤러에 접근이 불가능하도록 막고 로그인 페이지로 이동 시킵니다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ko-KR" altLang="en-US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724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사용자의 요청이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Dispatcher Servlet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을 통해 들어올 때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Interceptor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의 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Söhne"/>
              </a:rPr>
              <a:t>preHandle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메서드를 활용하여 로그인 세션의 존재 여부를 먼저 체크합니다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만약 로그인 세션이 있다면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요청을 해당 컨트롤러로 전달하여 정상적으로 진행합니다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반대로 로그인 세션이 없다면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컨트롤러에 접근이 불가능하도록 막고 로그인 페이지로 이동 시킵니다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ko-KR" altLang="en-US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66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사용자의 요청이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Dispatcher Servlet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을 통해 들어올 때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Interceptor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의 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Söhne"/>
              </a:rPr>
              <a:t>preHandle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메서드를 활용하여 로그인 세션의 존재 여부를 먼저 체크합니다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만약 로그인 세션이 있다면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요청을 해당 컨트롤러로 전달하여 정상적으로 진행합니다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반대로 로그인 세션이 없다면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컨트롤러에 접근이 불가능하도록 막고 로그인 페이지로 이동 시킵니다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ko-KR" altLang="en-US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사용자의 요청이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Dispatcher Servlet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을 통해 들어올 때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Interceptor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의 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Söhne"/>
              </a:rPr>
              <a:t>preHandle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메서드를 활용하여 로그인 세션의 존재 여부를 먼저 체크합니다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만약 로그인 세션이 있다면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요청을 해당 컨트롤러로 전달하여 정상적으로 진행합니다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반대로 로그인 세션이 없다면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컨트롤러에 접근이 불가능하도록 막고 로그인 페이지로 이동 시킵니다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ko-KR" altLang="en-US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37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48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41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65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95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767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en-US" altLang="ko-KR" baseline="0" dirty="0"/>
              <a:t>HTTP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request – response</a:t>
            </a:r>
            <a:r>
              <a:rPr lang="ko-KR" altLang="en-US" baseline="0" dirty="0"/>
              <a:t>구조로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요청이 없으면 응답도 없지만</a:t>
            </a:r>
            <a:r>
              <a:rPr lang="en-US" altLang="ko-KR" baseline="0" dirty="0"/>
              <a:t>,</a:t>
            </a:r>
            <a:br>
              <a:rPr lang="en-US" altLang="ko-KR" baseline="0" dirty="0"/>
            </a:br>
            <a:endParaRPr lang="en-US" altLang="ko-KR" dirty="0"/>
          </a:p>
          <a:p>
            <a:r>
              <a:rPr lang="en-US" altLang="ko-KR" dirty="0"/>
              <a:t>STOMP</a:t>
            </a:r>
            <a:r>
              <a:rPr lang="ko-KR" altLang="en-US" dirty="0"/>
              <a:t>는 </a:t>
            </a:r>
            <a:r>
              <a:rPr lang="en-US" altLang="ko-KR" dirty="0"/>
              <a:t>publish</a:t>
            </a:r>
            <a:r>
              <a:rPr lang="en-US" altLang="ko-KR" baseline="0" dirty="0"/>
              <a:t> – subscribe </a:t>
            </a:r>
            <a:r>
              <a:rPr lang="ko-KR" altLang="en-US" baseline="0" dirty="0"/>
              <a:t>구조로 이뤄져 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구독한 채널에 데이터가 들어오게 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자동으로 데이터를 받을 수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-------------</a:t>
            </a:r>
          </a:p>
          <a:p>
            <a:r>
              <a:rPr lang="ko-KR" altLang="en-US" baseline="0" dirty="0"/>
              <a:t>메시지를 전송할 때</a:t>
            </a:r>
            <a:r>
              <a:rPr lang="en-US" altLang="ko-KR" baseline="0" dirty="0"/>
              <a:t>, /app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/queue</a:t>
            </a:r>
            <a:r>
              <a:rPr lang="ko-KR" altLang="en-US" baseline="0" dirty="0"/>
              <a:t>로 나눠서 전송할 수 있는데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Spring</a:t>
            </a:r>
            <a:r>
              <a:rPr lang="ko-KR" altLang="en-US" baseline="0" dirty="0"/>
              <a:t>을</a:t>
            </a:r>
            <a:endParaRPr lang="en-US" altLang="ko-KR" baseline="0" dirty="0"/>
          </a:p>
          <a:p>
            <a:r>
              <a:rPr lang="ko-KR" altLang="en-US" baseline="0" dirty="0"/>
              <a:t>이는</a:t>
            </a:r>
            <a:r>
              <a:rPr lang="en-US" altLang="ko-KR" baseline="0" dirty="0"/>
              <a:t> /queue </a:t>
            </a:r>
            <a:r>
              <a:rPr lang="ko-KR" altLang="en-US" baseline="0" dirty="0"/>
              <a:t>의 하위 주소로 전송하면 </a:t>
            </a:r>
            <a:r>
              <a:rPr lang="en-US" altLang="ko-KR" baseline="0" dirty="0"/>
              <a:t>@</a:t>
            </a:r>
            <a:r>
              <a:rPr lang="en-US" altLang="ko-KR" baseline="0" dirty="0" err="1"/>
              <a:t>MessageMapping</a:t>
            </a:r>
            <a:r>
              <a:rPr lang="ko-KR" altLang="en-US" baseline="0" dirty="0"/>
              <a:t>을 통해 데이터를 가공하여 브로커에 보낼 수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Topic</a:t>
            </a:r>
            <a:r>
              <a:rPr lang="ko-KR" altLang="en-US" baseline="0" dirty="0"/>
              <a:t>으로 전송하게 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가공하지 않고 바로 전송할 수 있게 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SimpleAnnotationMethod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@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MessageMapping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받아서 처리한다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SimpleBroker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정보를 메모리 상에 들고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메세지를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RequestChannel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클라이언트로 받은 데이터를 받기 위해 사용하는 채널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ResponseChannel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클라이언트에게 메시지를 보내기 위한 채널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BokerChannel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어플리케이션에서 브로커에게 메시지를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저송하기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사용하는 채널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28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이동시 요청되는 </a:t>
            </a:r>
            <a:r>
              <a:rPr lang="en-US" altLang="ko-KR" dirty="0" err="1"/>
              <a:t>main_header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ko-KR" altLang="en-US" dirty="0"/>
              <a:t>를 통해</a:t>
            </a:r>
            <a:endParaRPr lang="en-US" altLang="ko-KR" dirty="0"/>
          </a:p>
          <a:p>
            <a:r>
              <a:rPr lang="ko-KR" altLang="en-US" dirty="0"/>
              <a:t>웹 소켓에 연결될 때</a:t>
            </a:r>
            <a:r>
              <a:rPr lang="en-US" altLang="ko-KR" baseline="0" dirty="0"/>
              <a:t> </a:t>
            </a:r>
            <a:r>
              <a:rPr lang="ko-KR" altLang="en-US" baseline="0" dirty="0"/>
              <a:t>본인 </a:t>
            </a:r>
            <a:r>
              <a:rPr lang="en-US" altLang="ko-KR" baseline="0" dirty="0"/>
              <a:t>id</a:t>
            </a:r>
            <a:r>
              <a:rPr lang="ko-KR" altLang="en-US" baseline="0" dirty="0"/>
              <a:t>와 이름을 전송하고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/app/</a:t>
            </a:r>
            <a:r>
              <a:rPr lang="en-US" altLang="ko-KR" baseline="0" dirty="0" err="1"/>
              <a:t>cnttomsg</a:t>
            </a:r>
            <a:r>
              <a:rPr lang="ko-KR" altLang="en-US" baseline="0" dirty="0"/>
              <a:t>를 통해</a:t>
            </a:r>
            <a:endParaRPr lang="en-US" altLang="ko-KR" baseline="0" dirty="0"/>
          </a:p>
          <a:p>
            <a:r>
              <a:rPr lang="ko-KR" altLang="en-US" baseline="0" dirty="0"/>
              <a:t>채팅과 관련된 모든 최신 정보를 받는다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29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en-US" altLang="ko-KR" dirty="0"/>
              <a:t>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Main_header.jsp</a:t>
            </a:r>
            <a:r>
              <a:rPr lang="ko-KR" altLang="en-US" dirty="0"/>
              <a:t>에서 받는다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채팅방의</a:t>
            </a:r>
            <a:r>
              <a:rPr lang="ko-KR" altLang="en-US" dirty="0"/>
              <a:t> 메시지를 </a:t>
            </a:r>
            <a:r>
              <a:rPr lang="ko-KR" altLang="en-US" dirty="0" err="1"/>
              <a:t>읽음처리하며</a:t>
            </a:r>
            <a:r>
              <a:rPr lang="en-US" altLang="ko-KR" dirty="0"/>
              <a:t>, </a:t>
            </a:r>
            <a:r>
              <a:rPr lang="ko-KR" altLang="en-US" dirty="0"/>
              <a:t>읽지않은 메시지</a:t>
            </a:r>
            <a:r>
              <a:rPr lang="en-US" altLang="ko-KR" dirty="0"/>
              <a:t>, </a:t>
            </a:r>
            <a:r>
              <a:rPr lang="ko-KR" altLang="en-US" dirty="0"/>
              <a:t>최신 메시지</a:t>
            </a:r>
            <a:r>
              <a:rPr lang="ko-KR" altLang="en-US" baseline="0" dirty="0"/>
              <a:t> 등을 </a:t>
            </a:r>
            <a:r>
              <a:rPr lang="ko-KR" altLang="en-US" baseline="0" dirty="0" err="1"/>
              <a:t>최신화한다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/queue/chat/receive: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ko-KR" altLang="en-US" baseline="0" dirty="0" err="1"/>
              <a:t>전송받은</a:t>
            </a:r>
            <a:r>
              <a:rPr lang="ko-KR" altLang="en-US" baseline="0" dirty="0"/>
              <a:t> 데이터를 기준으로 상대방과 </a:t>
            </a:r>
            <a:r>
              <a:rPr lang="ko-KR" altLang="en-US" baseline="0" dirty="0" err="1"/>
              <a:t>채팅방의</a:t>
            </a:r>
            <a:r>
              <a:rPr lang="ko-KR" altLang="en-US" baseline="0" dirty="0"/>
              <a:t> 메시지를 조회한다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/app/great: </a:t>
            </a:r>
            <a:r>
              <a:rPr lang="ko-KR" altLang="en-US" baseline="0" dirty="0"/>
              <a:t>가공된 메시지들을 </a:t>
            </a:r>
            <a:r>
              <a:rPr lang="ko-KR" altLang="en-US" baseline="0" dirty="0" err="1"/>
              <a:t>읽음처리</a:t>
            </a:r>
            <a:r>
              <a:rPr lang="ko-KR" altLang="en-US" baseline="0" dirty="0"/>
              <a:t> 및 전송한다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461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en-US" altLang="ko-KR" dirty="0"/>
              <a:t>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Main_header.jsp</a:t>
            </a:r>
            <a:r>
              <a:rPr lang="ko-KR" altLang="en-US" dirty="0"/>
              <a:t>에서 받는다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채팅방의</a:t>
            </a:r>
            <a:r>
              <a:rPr lang="ko-KR" altLang="en-US" dirty="0"/>
              <a:t> 메시지를 </a:t>
            </a:r>
            <a:r>
              <a:rPr lang="ko-KR" altLang="en-US" dirty="0" err="1"/>
              <a:t>읽음처리하며</a:t>
            </a:r>
            <a:r>
              <a:rPr lang="en-US" altLang="ko-KR" dirty="0"/>
              <a:t>, </a:t>
            </a:r>
            <a:r>
              <a:rPr lang="ko-KR" altLang="en-US" dirty="0"/>
              <a:t>읽지않은 메시지</a:t>
            </a:r>
            <a:r>
              <a:rPr lang="en-US" altLang="ko-KR" dirty="0"/>
              <a:t>, </a:t>
            </a:r>
            <a:r>
              <a:rPr lang="ko-KR" altLang="en-US" dirty="0"/>
              <a:t>최신 메시지</a:t>
            </a:r>
            <a:r>
              <a:rPr lang="ko-KR" altLang="en-US" baseline="0" dirty="0"/>
              <a:t> 등을 </a:t>
            </a:r>
            <a:r>
              <a:rPr lang="ko-KR" altLang="en-US" baseline="0" dirty="0" err="1"/>
              <a:t>최신화한다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/queue/chat/receive: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ko-KR" altLang="en-US" baseline="0" dirty="0" err="1"/>
              <a:t>전송받은</a:t>
            </a:r>
            <a:r>
              <a:rPr lang="ko-KR" altLang="en-US" baseline="0" dirty="0"/>
              <a:t> 데이터를 기준으로 상대방과 </a:t>
            </a:r>
            <a:r>
              <a:rPr lang="ko-KR" altLang="en-US" baseline="0" dirty="0" err="1"/>
              <a:t>채팅방의</a:t>
            </a:r>
            <a:r>
              <a:rPr lang="ko-KR" altLang="en-US" baseline="0" dirty="0"/>
              <a:t> 메시지를 조회한다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/app/great: </a:t>
            </a:r>
            <a:r>
              <a:rPr lang="ko-KR" altLang="en-US" baseline="0" dirty="0"/>
              <a:t>가공된 메시지들을 </a:t>
            </a:r>
            <a:r>
              <a:rPr lang="ko-KR" altLang="en-US" baseline="0" dirty="0" err="1"/>
              <a:t>읽음처리</a:t>
            </a:r>
            <a:r>
              <a:rPr lang="ko-KR" altLang="en-US" baseline="0" dirty="0"/>
              <a:t> 및 전송한다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70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/queue/chat/send: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id, </a:t>
            </a:r>
            <a:r>
              <a:rPr lang="ko-KR" altLang="en-US" dirty="0"/>
              <a:t>메시지 내용을 전송한다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메시지를 </a:t>
            </a:r>
            <a:r>
              <a:rPr lang="en-US" altLang="ko-KR" dirty="0"/>
              <a:t>DB</a:t>
            </a:r>
            <a:r>
              <a:rPr lang="ko-KR" altLang="en-US" dirty="0"/>
              <a:t>에 저장한 후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/app/</a:t>
            </a:r>
            <a:r>
              <a:rPr lang="en-US" altLang="ko-KR" dirty="0" err="1"/>
              <a:t>chatreceive</a:t>
            </a:r>
            <a:r>
              <a:rPr lang="en-US" altLang="ko-KR" dirty="0"/>
              <a:t>: </a:t>
            </a:r>
            <a:r>
              <a:rPr lang="ko-KR" altLang="en-US" dirty="0"/>
              <a:t>저장된 메시지를 조회한다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9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Stomp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를 이용해 사용자가 화면을 새로고침하거나 해당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사이트에 </a:t>
            </a:r>
            <a:r>
              <a:rPr lang="ko-KR" altLang="en-US" sz="1200" baseline="0" dirty="0" err="1">
                <a:latin typeface="Noto Sans KR" panose="020B0600000101010101" charset="-127"/>
                <a:ea typeface="Noto Sans KR" panose="020B0600000101010101" charset="-127"/>
              </a:rPr>
              <a:t>재접속하지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 않아도</a:t>
            </a:r>
            <a:endParaRPr lang="en-US" altLang="ko-KR" sz="1200" baseline="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실시간으로 알림을 수신할 수 있는 기능을 구현했으며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ko-KR" altLang="en-US" dirty="0"/>
              <a:t>사용자가 어떠한 작업을 할 때 마다 알림이 가도록 하기에는 작업량이 많아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초마다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의 연결을 끊고 </a:t>
            </a:r>
            <a:r>
              <a:rPr lang="ko-KR" altLang="en-US" sz="1200" baseline="0" dirty="0" err="1">
                <a:latin typeface="Noto Sans KR" panose="020B0600000101010101" charset="-127"/>
                <a:ea typeface="Noto Sans KR" panose="020B0600000101010101" charset="-127"/>
              </a:rPr>
              <a:t>재연결하여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초마다 새로운 알림이 수신될 수 있도록 하였습니다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접속한 사용자의 권한에 따라 수신할 수 있는 알림이 다른데</a:t>
            </a:r>
            <a:endParaRPr lang="en-US" altLang="ko-KR" dirty="0"/>
          </a:p>
          <a:p>
            <a:r>
              <a:rPr lang="ko-KR" altLang="en-US" dirty="0"/>
              <a:t>학생과 팀장은 당일 회의 일정</a:t>
            </a:r>
            <a:r>
              <a:rPr lang="en-US" altLang="ko-KR" dirty="0"/>
              <a:t>, </a:t>
            </a:r>
            <a:r>
              <a:rPr lang="ko-KR" altLang="en-US" dirty="0"/>
              <a:t>내가 쓴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답글과 댓글 알림을 받아볼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팀장은 프로젝트 생성 신청 후 관리자에 의해 승인</a:t>
            </a:r>
            <a:r>
              <a:rPr lang="ko-KR" altLang="en-US" baseline="0" dirty="0"/>
              <a:t> 처리가 되면 프로젝트 생성 승인 알림을 추가로 받아볼 수 있으며</a:t>
            </a:r>
            <a:r>
              <a:rPr lang="en-US" altLang="ko-KR" baseline="0" dirty="0"/>
              <a:t>,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미승인</a:t>
            </a:r>
            <a:r>
              <a:rPr lang="ko-KR" altLang="en-US" dirty="0"/>
              <a:t> 상태인 프로젝트 생성 신청 건수에 대한 알림을 받을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836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초 마다 </a:t>
            </a:r>
            <a:r>
              <a:rPr lang="ko-KR" altLang="en-US" dirty="0" err="1"/>
              <a:t>웹소켓</a:t>
            </a:r>
            <a:r>
              <a:rPr lang="ko-KR" altLang="en-US" dirty="0"/>
              <a:t> 연결이 끊겼다가 다시 연결될 때 마다 </a:t>
            </a:r>
            <a:r>
              <a:rPr lang="en-US" altLang="ko-KR" dirty="0"/>
              <a:t>SEND</a:t>
            </a:r>
            <a:r>
              <a:rPr lang="en-US" altLang="ko-KR" baseline="0" dirty="0"/>
              <a:t> </a:t>
            </a:r>
            <a:r>
              <a:rPr lang="ko-KR" altLang="en-US" baseline="0" dirty="0"/>
              <a:t>작업이 진행되어 새로운 알림을 수신할 수 있도록 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SEND </a:t>
            </a:r>
            <a:r>
              <a:rPr lang="ko-KR" altLang="en-US" baseline="0" dirty="0"/>
              <a:t>시 서버로 전달되는 프로젝트 </a:t>
            </a:r>
            <a:r>
              <a:rPr lang="en-US" altLang="ko-KR" baseline="0" dirty="0"/>
              <a:t>ID, </a:t>
            </a:r>
            <a:r>
              <a:rPr lang="ko-KR" altLang="en-US" baseline="0" dirty="0"/>
              <a:t>사용자 </a:t>
            </a:r>
            <a:r>
              <a:rPr lang="en-US" altLang="ko-KR" baseline="0" dirty="0"/>
              <a:t>ID, </a:t>
            </a:r>
            <a:r>
              <a:rPr lang="ko-KR" altLang="en-US" baseline="0" dirty="0"/>
              <a:t>사용자 권한에 대한 정보를 브로커에게 전달하여 작업들이 처리되고 나면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처리 결과에 해당하는 미확인 </a:t>
            </a:r>
            <a:r>
              <a:rPr lang="ko-KR" altLang="en-US" baseline="0" dirty="0" err="1"/>
              <a:t>알림건을</a:t>
            </a:r>
            <a:r>
              <a:rPr lang="ko-KR" altLang="en-US" baseline="0" dirty="0"/>
              <a:t> 다시 서버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클라이언트 순으로 전달하여 관련 정보를 구독하고 있는 각각의 사용자에게 보여줍니다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751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접속한 사용자의 권한을</a:t>
            </a:r>
            <a:r>
              <a:rPr lang="ko-KR" altLang="en-US" baseline="0" dirty="0"/>
              <a:t> 비교해</a:t>
            </a:r>
            <a:r>
              <a:rPr lang="ko-KR" altLang="en-US" dirty="0"/>
              <a:t> 해당 권한에서 확인 가능한</a:t>
            </a:r>
            <a:r>
              <a:rPr lang="ko-KR" altLang="en-US" baseline="0" dirty="0"/>
              <a:t> 알림만 보일 수 있도록 구현했습니다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61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학생 계정으로 접속 시 당일 회의 일정과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내가 작성한 </a:t>
            </a:r>
            <a:r>
              <a:rPr lang="ko-KR" altLang="en-US" baseline="0" dirty="0" err="1"/>
              <a:t>게시글에</a:t>
            </a:r>
            <a:r>
              <a:rPr lang="ko-KR" altLang="en-US" baseline="0" dirty="0"/>
              <a:t> 등록된 답글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댓글 건수에 대한 알림 기능이 제공됩니다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 일정 알림 클릭 시 회의록 캘린더 페이지로 이동하여 회의록을 확인하거나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신규 등록 등의 작업을 수행할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답글 알림 클릭 시 본인이 작성한 해당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답글을 한번에 확인할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댓글 알림 클릭 시 해당 </a:t>
            </a:r>
            <a:r>
              <a:rPr lang="ko-KR" altLang="en-US" dirty="0" err="1"/>
              <a:t>게시글이</a:t>
            </a:r>
            <a:r>
              <a:rPr lang="ko-KR" altLang="en-US" dirty="0"/>
              <a:t> 팝업으로 표출됩니다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답글과 댓글은 각각의 답글과 댓글에 </a:t>
            </a:r>
            <a:r>
              <a:rPr lang="en-US" altLang="ko-KR" dirty="0" err="1"/>
              <a:t>alarm_flag</a:t>
            </a:r>
            <a:r>
              <a:rPr lang="ko-KR" altLang="en-US" baseline="0" dirty="0"/>
              <a:t>를 지정하여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처음 입력 시 자동으로 상태 값이 </a:t>
            </a:r>
            <a:r>
              <a:rPr lang="en-US" altLang="ko-KR" baseline="0" dirty="0"/>
              <a:t>N</a:t>
            </a:r>
            <a:r>
              <a:rPr lang="ko-KR" altLang="en-US" baseline="0" dirty="0"/>
              <a:t>으로 입력되어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상태 값이 </a:t>
            </a:r>
            <a:r>
              <a:rPr lang="en-US" altLang="ko-KR" baseline="0" dirty="0"/>
              <a:t>N</a:t>
            </a:r>
            <a:r>
              <a:rPr lang="ko-KR" altLang="en-US" baseline="0" dirty="0"/>
              <a:t>인 건들만 조회해오도록 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알림을 확인하면 상태 값이 </a:t>
            </a:r>
            <a:r>
              <a:rPr lang="en-US" altLang="ko-KR" dirty="0"/>
              <a:t>Y</a:t>
            </a:r>
            <a:r>
              <a:rPr lang="ko-KR" altLang="en-US" dirty="0"/>
              <a:t>로 변경되면서 알림이 사라지도록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00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 계정으로 접속 시 학생 계정에서 기본으로 제공되는 당일 회의 일정</a:t>
            </a:r>
            <a:r>
              <a:rPr lang="en-US" altLang="ko-KR" dirty="0"/>
              <a:t>, </a:t>
            </a:r>
            <a:r>
              <a:rPr lang="ko-KR" altLang="en-US" dirty="0"/>
              <a:t>내가 쓴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</a:t>
            </a:r>
            <a:r>
              <a:rPr lang="en-US" altLang="ko-KR" dirty="0"/>
              <a:t>, </a:t>
            </a:r>
            <a:r>
              <a:rPr lang="ko-KR" altLang="en-US" dirty="0"/>
              <a:t>댓글 알림 외에</a:t>
            </a:r>
            <a:endParaRPr lang="en-US" altLang="ko-KR" dirty="0"/>
          </a:p>
          <a:p>
            <a:r>
              <a:rPr lang="ko-KR" altLang="en-US" dirty="0"/>
              <a:t>프로젝트 생성 신청 후 관리자에 의해 생성 승인 처리가 되면</a:t>
            </a:r>
            <a:r>
              <a:rPr lang="ko-KR" altLang="en-US" baseline="0" dirty="0"/>
              <a:t> 프로젝트 생성이 승인되었다는 알림을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알림 클릭 시 프로젝트를 시작할 수 있는 프로젝트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프로젝트 단계 프로파일 페이지로 이동하며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해당 페이지로 이동해 프로젝트 확인 시 </a:t>
            </a:r>
            <a:r>
              <a:rPr lang="en-US" altLang="ko-KR" baseline="0" dirty="0" err="1"/>
              <a:t>alarm_flag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Y</a:t>
            </a:r>
            <a:r>
              <a:rPr lang="ko-KR" altLang="en-US" baseline="0" dirty="0"/>
              <a:t>로 변경되면서 해당 알림이 사라집니다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14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계정 접속 시 팀장이 신청한 프로젝트 생성</a:t>
            </a:r>
            <a:r>
              <a:rPr lang="ko-KR" altLang="en-US" baseline="0" dirty="0"/>
              <a:t> 신청 건 중 </a:t>
            </a:r>
            <a:r>
              <a:rPr lang="ko-KR" altLang="en-US" baseline="0" dirty="0" err="1"/>
              <a:t>미승인</a:t>
            </a:r>
            <a:r>
              <a:rPr lang="ko-KR" altLang="en-US" baseline="0" dirty="0"/>
              <a:t> 상태인 프로젝트의 건수를 알림으로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프로젝트 생성 신청 시 해당 프로젝트의 승인 여부와 삭제 여부를 구분할 수 있는 </a:t>
            </a:r>
            <a:r>
              <a:rPr lang="ko-KR" altLang="en-US" baseline="0" dirty="0" err="1"/>
              <a:t>상태값이</a:t>
            </a:r>
            <a:r>
              <a:rPr lang="ko-KR" altLang="en-US" baseline="0" dirty="0"/>
              <a:t> 지정되어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미승인</a:t>
            </a:r>
            <a:r>
              <a:rPr lang="ko-KR" altLang="en-US" baseline="0" dirty="0"/>
              <a:t> 상태이고 삭제되지 않은 상태인 프로젝트의 개수를 조회해와 알림에 </a:t>
            </a:r>
            <a:r>
              <a:rPr lang="ko-KR" altLang="en-US" baseline="0" dirty="0" err="1"/>
              <a:t>표출시켰습니다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접속한 유저의 권한이 관리자</a:t>
            </a:r>
            <a:r>
              <a:rPr lang="en-US" altLang="ko-KR" baseline="0" dirty="0"/>
              <a:t>(admin)</a:t>
            </a:r>
            <a:r>
              <a:rPr lang="ko-KR" altLang="en-US" baseline="0" dirty="0"/>
              <a:t>인지 확인 후 관리자로 접속한 경우에만 해당 알림을 표시할 수 있도록 기능 구현했으며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해당 알림 클릭 시 승인 처리를 할 수 있는 관리자 설정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프로젝트 관리 페이지로 이동합니다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60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작성한 글이나 추천한 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 한눈에 확인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다양한 게시판에서의 활동들이 편리하게 모여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 기능과 함께 검색 결과 건수도 표시돼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 효과적으로 활용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댓글 테이블에 댓글 마다 번호를 붙여서</a:t>
            </a:r>
            <a:r>
              <a:rPr lang="ko-KR" altLang="en-US" baseline="0" dirty="0"/>
              <a:t> </a:t>
            </a:r>
            <a:r>
              <a:rPr lang="ko-KR" altLang="en-US" dirty="0"/>
              <a:t>내가 쓴 댓글을 클릭하면 스크롤 이동하도록 구현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16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댓글 테이블에 댓글 마다 번호를 붙여서</a:t>
            </a:r>
            <a:r>
              <a:rPr lang="ko-KR" altLang="en-US" baseline="0" dirty="0"/>
              <a:t> </a:t>
            </a:r>
            <a:r>
              <a:rPr lang="ko-KR" altLang="en-US" dirty="0"/>
              <a:t>내가 쓴 댓글을 클릭하면 이동하도록 구현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422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작성한 글이나 추천한 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 한눈에 확인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다양한 게시판에서의 활동들이 편리하게 모여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 기능과 함께 검색 결과 건수도 표시돼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 효과적으로 활용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댓글 테이블에 댓글 마다 번호를 붙여서</a:t>
            </a:r>
            <a:r>
              <a:rPr lang="ko-KR" altLang="en-US" baseline="0" dirty="0"/>
              <a:t> </a:t>
            </a:r>
            <a:r>
              <a:rPr lang="ko-KR" altLang="en-US" dirty="0"/>
              <a:t>내가 쓴 댓글을 클릭하면 스크롤 이동하도록 구현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16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b="0" dirty="0" err="1">
                <a:solidFill>
                  <a:schemeClr val="tx1"/>
                </a:solidFill>
                <a:latin typeface="Noto Sans KR"/>
                <a:ea typeface="Noto Sans KR"/>
              </a:rPr>
              <a:t>ShowTodoBox</a:t>
            </a:r>
            <a:r>
              <a:rPr lang="en-US" altLang="ko-KR" sz="1200" b="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Noto Sans KR"/>
                <a:ea typeface="Noto Sans KR"/>
              </a:rPr>
              <a:t>함수를 활용해서 </a:t>
            </a:r>
            <a:r>
              <a:rPr lang="ko-KR" altLang="en-US" sz="1200" dirty="0">
                <a:ea typeface="Noto Sans KR" panose="020B0600000101010101"/>
              </a:rPr>
              <a:t>가장 첫 번째 요소의 날짜와 오늘 날짜를 비교해서 </a:t>
            </a:r>
          </a:p>
          <a:p>
            <a:pPr lvl="0">
              <a:defRPr/>
            </a:pPr>
            <a:r>
              <a:rPr lang="ko-KR" altLang="en-US" sz="1200" dirty="0">
                <a:ea typeface="Noto Sans KR" panose="020B0600000101010101"/>
              </a:rPr>
              <a:t>같으면</a:t>
            </a:r>
            <a:r>
              <a:rPr lang="en-US" altLang="ko-KR" sz="1200" dirty="0">
                <a:ea typeface="Noto Sans KR" panose="020B0600000101010101"/>
              </a:rPr>
              <a:t>(True)</a:t>
            </a:r>
            <a:r>
              <a:rPr lang="ko-KR" altLang="en-US" sz="1200" dirty="0">
                <a:ea typeface="Noto Sans KR" panose="020B0600000101010101"/>
              </a:rPr>
              <a:t> 버튼이 감춰지고 다르면</a:t>
            </a:r>
            <a:r>
              <a:rPr lang="en-US" altLang="ko-KR" sz="1200" dirty="0">
                <a:ea typeface="Noto Sans KR" panose="020B0600000101010101"/>
              </a:rPr>
              <a:t>(False)</a:t>
            </a:r>
            <a:r>
              <a:rPr lang="ko-KR" altLang="en-US" sz="1200" dirty="0">
                <a:ea typeface="Noto Sans KR" panose="020B0600000101010101"/>
              </a:rPr>
              <a:t> </a:t>
            </a:r>
            <a:r>
              <a:rPr lang="en-US" altLang="ko-KR" sz="1200" dirty="0">
                <a:ea typeface="Noto Sans KR" panose="020B0600000101010101"/>
              </a:rPr>
              <a:t>To Do List</a:t>
            </a:r>
            <a:r>
              <a:rPr lang="ko-KR" altLang="en-US" sz="1200" dirty="0">
                <a:ea typeface="Noto Sans KR" panose="020B0600000101010101"/>
              </a:rPr>
              <a:t>를 생성하는 버튼이 보여진다</a:t>
            </a:r>
            <a:endParaRPr lang="en-US" altLang="ko-KR" sz="1200" dirty="0">
              <a:ea typeface="Noto Sans KR" panose="020B0600000101010101"/>
            </a:endParaRPr>
          </a:p>
          <a:p>
            <a:pPr lvl="0">
              <a:defRPr/>
            </a:pPr>
            <a:endParaRPr lang="en-US" altLang="ko-KR" sz="1200" dirty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200" dirty="0">
                <a:ea typeface="Noto Sans KR" panose="020B0600000101010101"/>
              </a:rPr>
              <a:t>우선순위에 따라 </a:t>
            </a:r>
            <a:r>
              <a:rPr lang="ko-KR" altLang="en-US" sz="1200" dirty="0" err="1">
                <a:ea typeface="Noto Sans KR" panose="020B0600000101010101"/>
              </a:rPr>
              <a:t>높음이면</a:t>
            </a:r>
            <a:r>
              <a:rPr lang="ko-KR" altLang="en-US" sz="1200" dirty="0">
                <a:ea typeface="Noto Sans KR" panose="020B0600000101010101"/>
              </a:rPr>
              <a:t> 빨간색</a:t>
            </a:r>
            <a:r>
              <a:rPr lang="en-US" altLang="ko-KR" sz="1200" dirty="0">
                <a:ea typeface="Noto Sans KR" panose="020B0600000101010101"/>
              </a:rPr>
              <a:t>, </a:t>
            </a:r>
            <a:r>
              <a:rPr lang="ko-KR" altLang="en-US" sz="1200" dirty="0">
                <a:ea typeface="Noto Sans KR" panose="020B0600000101010101"/>
              </a:rPr>
              <a:t>보통이면 회색</a:t>
            </a:r>
            <a:r>
              <a:rPr lang="en-US" altLang="ko-KR" sz="1200" dirty="0">
                <a:ea typeface="Noto Sans KR" panose="020B0600000101010101"/>
              </a:rPr>
              <a:t>, </a:t>
            </a:r>
            <a:r>
              <a:rPr lang="ko-KR" altLang="en-US" sz="1200" dirty="0">
                <a:ea typeface="Noto Sans KR" panose="020B0600000101010101"/>
              </a:rPr>
              <a:t>낮으면 파란색으로 구분하고 </a:t>
            </a:r>
            <a:endParaRPr lang="en-US" altLang="ko-KR" sz="1200" dirty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200" dirty="0">
                <a:ea typeface="Noto Sans KR" panose="020B0600000101010101"/>
              </a:rPr>
              <a:t>우선순위가 높은</a:t>
            </a:r>
            <a:r>
              <a:rPr lang="ko-KR" altLang="en-US" sz="1200" baseline="0" dirty="0">
                <a:ea typeface="Noto Sans KR" panose="020B0600000101010101"/>
              </a:rPr>
              <a:t> 것이 상단에 보여진다</a:t>
            </a:r>
            <a:endParaRPr lang="en-US" altLang="ko-KR" sz="1200" baseline="0" dirty="0">
              <a:ea typeface="Noto Sans KR" panose="020B0600000101010101"/>
            </a:endParaRPr>
          </a:p>
          <a:p>
            <a:pPr lvl="0">
              <a:defRPr/>
            </a:pPr>
            <a:endParaRPr lang="en-US" altLang="ko-KR" sz="1200" baseline="0" dirty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200" baseline="0" dirty="0">
                <a:ea typeface="Noto Sans KR" panose="020B0600000101010101"/>
              </a:rPr>
              <a:t>완료가 되었을 때 체크 박스를 클릭하면 밑줄이 그어지면서 스타일로 구분이 지어진다</a:t>
            </a:r>
            <a:endParaRPr lang="en-US" altLang="ko-KR" sz="1200" baseline="0" dirty="0">
              <a:ea typeface="Noto Sans KR" panose="020B0600000101010101"/>
            </a:endParaRPr>
          </a:p>
          <a:p>
            <a:pPr lvl="0">
              <a:defRPr/>
            </a:pPr>
            <a:endParaRPr lang="ko-KR" altLang="en-US" sz="1200" dirty="0">
              <a:ea typeface="Noto Sans KR" panose="020B0600000101010101"/>
            </a:endParaRPr>
          </a:p>
          <a:p>
            <a:pPr lvl="0"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33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/>
                <a:ea typeface="Noto Sans KR"/>
              </a:rPr>
              <a:t>프로세스를 도식화 한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 것입니다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. 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기본적으로 비동기로 작동이 되고 </a:t>
            </a: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가장 기본적인 기능은 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TODO 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입력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완료 여부가 있고</a:t>
            </a: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입력 중에서도 크게 두 가지로 나뉩니다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. </a:t>
            </a:r>
          </a:p>
          <a:p>
            <a:pPr lvl="0" algn="l">
              <a:defRPr/>
            </a:pP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오늘 날짜가 아닌 과거에 </a:t>
            </a:r>
            <a:r>
              <a:rPr lang="en-US" altLang="ko-KR" sz="1200" baseline="0" dirty="0" err="1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에 대한 생성이거나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오늘 작성이지만 최초 작성이 아닌 경우와</a:t>
            </a: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오늘 날짜 중에서도 최초 작성 시로 나뉘는데</a:t>
            </a: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                  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이 둘의 프로세스 차이점은 </a:t>
            </a: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첫 번째 경우는 이미 있는 </a:t>
            </a:r>
            <a:r>
              <a:rPr lang="en-US" altLang="ko-KR" sz="1200" baseline="0" dirty="0" err="1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박스에 항목들을 추가하면 되지만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,</a:t>
            </a:r>
          </a:p>
          <a:p>
            <a:pPr lvl="0" algn="l">
              <a:defRPr/>
            </a:pP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두 번째 경우는 </a:t>
            </a:r>
            <a:r>
              <a:rPr lang="en-US" altLang="ko-KR" sz="1200" baseline="0" dirty="0" err="1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박스가 없는 상태에서 새로 생성을 하고 추가해야 해서 앞에서도 말했듯이 </a:t>
            </a:r>
            <a:r>
              <a:rPr lang="en-US" altLang="ko-KR" sz="1200" baseline="0" dirty="0" err="1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영역의 가장 첫 번째가 되는 </a:t>
            </a:r>
            <a:r>
              <a:rPr lang="en-US" altLang="ko-KR" sz="1200" baseline="0" dirty="0" err="1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의 날짜와 오늘 날짜를 비교해서</a:t>
            </a: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둘이 같으면 이미 오늘 날짜의 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TODO BOX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가 있는 경우로 체크해서 오늘 할 일 생성하기 버튼이 안 보여지게 되고</a:t>
            </a: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둘이 다르면 오늘 날짜에 해당하는 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TODO BOX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가 없는 경우로 간주해서 오늘 할 일을 생성하는 버튼이 보여지게 됩니다</a:t>
            </a: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lvl="0" algn="l">
              <a:defRPr/>
            </a:pP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                  </a:t>
            </a:r>
            <a:r>
              <a:rPr lang="ko-KR" altLang="en-US" sz="1200" baseline="0" dirty="0">
                <a:solidFill>
                  <a:schemeClr val="tx1"/>
                </a:solidFill>
                <a:latin typeface="Noto Sans KR"/>
                <a:ea typeface="Noto Sans KR"/>
              </a:rPr>
              <a:t>그래서 저 오늘 할일 설정 버튼에는 </a:t>
            </a:r>
            <a:r>
              <a:rPr lang="en-US" altLang="ko-KR" sz="1200" dirty="0" err="1">
                <a:ea typeface="Noto Sans KR" panose="020B0600000101010101"/>
              </a:rPr>
              <a:t>ShowTodoBox</a:t>
            </a:r>
            <a:r>
              <a:rPr lang="en-US" altLang="ko-KR" sz="1200" dirty="0">
                <a:ea typeface="Noto Sans KR" panose="020B0600000101010101"/>
              </a:rPr>
              <a:t>(</a:t>
            </a:r>
            <a:r>
              <a:rPr lang="en-US" altLang="ko-KR" sz="1200" dirty="0" err="1">
                <a:ea typeface="Noto Sans KR" panose="020B0600000101010101"/>
              </a:rPr>
              <a:t>newTodoToday</a:t>
            </a:r>
            <a:r>
              <a:rPr lang="en-US" altLang="ko-KR" sz="1200" dirty="0">
                <a:ea typeface="Noto Sans KR" panose="020B0600000101010101"/>
              </a:rPr>
              <a:t> = TRUE)</a:t>
            </a:r>
            <a:r>
              <a:rPr lang="ko-KR" altLang="en-US" sz="1200" dirty="0">
                <a:ea typeface="Noto Sans KR" panose="020B0600000101010101"/>
              </a:rPr>
              <a:t>로 정해져 잇고 기본값은 </a:t>
            </a:r>
            <a:r>
              <a:rPr lang="en-US" altLang="ko-KR" sz="1200" dirty="0">
                <a:ea typeface="Noto Sans KR" panose="020B0600000101010101"/>
              </a:rPr>
              <a:t>FALSE</a:t>
            </a:r>
            <a:r>
              <a:rPr lang="ko-KR" altLang="en-US" sz="1200" dirty="0">
                <a:ea typeface="Noto Sans KR" panose="020B0600000101010101"/>
              </a:rPr>
              <a:t>로 정해져 있습니다</a:t>
            </a:r>
            <a:r>
              <a:rPr lang="en-US" altLang="ko-KR" sz="1200" dirty="0">
                <a:ea typeface="Noto Sans KR" panose="020B0600000101010101"/>
              </a:rPr>
              <a:t>.</a:t>
            </a:r>
          </a:p>
          <a:p>
            <a:pPr lvl="0">
              <a:defRPr/>
            </a:pPr>
            <a:endParaRPr lang="en-US" altLang="ko-KR" sz="1200" dirty="0">
              <a:ea typeface="Noto Sans KR" panose="020B0600000101010101"/>
            </a:endParaRPr>
          </a:p>
          <a:p>
            <a:pPr lvl="0">
              <a:defRPr/>
            </a:pPr>
            <a:r>
              <a:rPr lang="en-US" altLang="ko-KR" sz="1200" dirty="0">
                <a:ea typeface="Noto Sans KR" panose="020B0600000101010101"/>
              </a:rPr>
              <a:t>	</a:t>
            </a:r>
            <a:r>
              <a:rPr lang="ko-KR" altLang="en-US" sz="1200" dirty="0">
                <a:ea typeface="Noto Sans KR" panose="020B0600000101010101"/>
              </a:rPr>
              <a:t>추가적으로 앞에서 말했듯이 체크박스 여부와 우선순위 순으로 스타일을 다르게 하여 구분 짓게 해놨습니다</a:t>
            </a:r>
            <a:r>
              <a:rPr lang="en-US" altLang="ko-KR" sz="1200" dirty="0">
                <a:ea typeface="Noto Sans KR" panose="020B0600000101010101"/>
              </a:rPr>
              <a:t>.</a:t>
            </a:r>
          </a:p>
          <a:p>
            <a:pPr lvl="0">
              <a:defRPr/>
            </a:pPr>
            <a:r>
              <a:rPr lang="en-US" altLang="ko-KR" sz="1200" dirty="0">
                <a:ea typeface="Noto Sans KR" panose="020B0600000101010101"/>
              </a:rPr>
              <a:t>		</a:t>
            </a:r>
          </a:p>
          <a:p>
            <a:pPr lvl="0">
              <a:defRPr/>
            </a:pPr>
            <a:r>
              <a:rPr lang="en-US" altLang="ko-KR" sz="1200" dirty="0">
                <a:ea typeface="Noto Sans KR" panose="020B0600000101010101"/>
              </a:rPr>
              <a:t>	</a:t>
            </a: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ko-KR" altLang="en-US" sz="120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43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관리 시스템에서 중점인 프로세스를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프로젝트 생성입니다</a:t>
            </a:r>
            <a:r>
              <a:rPr lang="en-US" altLang="ko-KR" dirty="0"/>
              <a:t>. </a:t>
            </a:r>
            <a:r>
              <a:rPr lang="ko-KR" altLang="en-US" dirty="0"/>
              <a:t>팀장이 프로젝트 생성을 통해 상세 정보를 입력하게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관리자 승인입니다</a:t>
            </a:r>
            <a:r>
              <a:rPr lang="en-US" altLang="ko-KR" dirty="0"/>
              <a:t>. </a:t>
            </a:r>
            <a:r>
              <a:rPr lang="ko-KR" altLang="en-US" dirty="0"/>
              <a:t>팀장이 생성한 프로젝트를 관리자가 해당 사항과 </a:t>
            </a:r>
            <a:r>
              <a:rPr lang="ko-KR" altLang="en-US" dirty="0" err="1"/>
              <a:t>맞다면</a:t>
            </a:r>
            <a:r>
              <a:rPr lang="ko-KR" altLang="en-US" dirty="0"/>
              <a:t> 승인</a:t>
            </a:r>
            <a:r>
              <a:rPr lang="en-US" altLang="ko-KR" dirty="0"/>
              <a:t>, </a:t>
            </a:r>
            <a:r>
              <a:rPr lang="ko-KR" altLang="en-US" dirty="0"/>
              <a:t>취지와 맞지 않다면 삭제를 통해 프로젝트의 시작을 승인합니다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프로젝트 시작 입니다</a:t>
            </a:r>
            <a:r>
              <a:rPr lang="en-US" altLang="ko-KR" dirty="0"/>
              <a:t>. </a:t>
            </a:r>
            <a:r>
              <a:rPr lang="ko-KR" altLang="en-US" dirty="0"/>
              <a:t>프로젝트 생성 승인 후 프로젝트 시작과 동시 진행상태 및 과정을 기입하게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</a:t>
            </a:r>
            <a:r>
              <a:rPr lang="en-US" altLang="ko-KR" dirty="0"/>
              <a:t>, </a:t>
            </a:r>
            <a:r>
              <a:rPr lang="ko-KR" altLang="en-US" dirty="0"/>
              <a:t>프로젝트 </a:t>
            </a:r>
            <a:r>
              <a:rPr lang="ko-KR" altLang="en-US" dirty="0" err="1"/>
              <a:t>단계설정입니다</a:t>
            </a:r>
            <a:r>
              <a:rPr lang="en-US" altLang="ko-KR" dirty="0"/>
              <a:t>. </a:t>
            </a:r>
            <a:r>
              <a:rPr lang="ko-KR" altLang="en-US" dirty="0"/>
              <a:t>프로젝트 단계설정을 통한 프로젝트 진행 전 과정을 파악합니다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다섯번째</a:t>
            </a:r>
            <a:r>
              <a:rPr lang="en-US" altLang="ko-KR" dirty="0"/>
              <a:t>, </a:t>
            </a:r>
            <a:r>
              <a:rPr lang="ko-KR" altLang="en-US" dirty="0"/>
              <a:t>프로젝트 완료 입니다</a:t>
            </a:r>
            <a:r>
              <a:rPr lang="en-US" altLang="ko-KR" dirty="0"/>
              <a:t>. </a:t>
            </a:r>
            <a:r>
              <a:rPr lang="ko-KR" altLang="en-US" dirty="0"/>
              <a:t>프로젝트 완료 후 프로젝트 완료 목록을 통해 해당 프로젝트를 서류화 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235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생성 페이지는 프로젝트의 기본적인 내용을 소개하도록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팀장의 권한을 갖은 회원만 접근이 가능하며 팀장이 </a:t>
            </a:r>
            <a:r>
              <a:rPr lang="ko-KR" altLang="en-US" dirty="0" err="1"/>
              <a:t>아닌경우</a:t>
            </a:r>
            <a:r>
              <a:rPr lang="ko-KR" altLang="en-US" dirty="0"/>
              <a:t> 상단과 같이 팀장권한이 없다는 메시지를 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프로젝트 팀장</a:t>
            </a:r>
            <a:r>
              <a:rPr lang="en-US" altLang="ko-KR" dirty="0"/>
              <a:t>, </a:t>
            </a:r>
            <a:r>
              <a:rPr lang="ko-KR" altLang="en-US" dirty="0"/>
              <a:t>프로젝트 멤버</a:t>
            </a:r>
            <a:r>
              <a:rPr lang="en-US" altLang="ko-KR" dirty="0"/>
              <a:t>, </a:t>
            </a:r>
            <a:r>
              <a:rPr lang="ko-KR" altLang="en-US" dirty="0"/>
              <a:t>프로젝트 소개로 구성되어 있으며 프로젝트 멤버의 경우 팀장이 속한 반의 회원 이름을 불러와</a:t>
            </a:r>
            <a:endParaRPr lang="en-US" altLang="ko-KR" dirty="0"/>
          </a:p>
          <a:p>
            <a:r>
              <a:rPr lang="ko-KR" altLang="en-US" dirty="0"/>
              <a:t>해당 팀원을 선택 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7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947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단계 프로파일입니다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프로젝트의 팀장 권한을 갖은 회원만 접속이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생성에서 기입했던 정보들을 조회 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관리자가 승인을 </a:t>
            </a:r>
            <a:r>
              <a:rPr lang="ko-KR" altLang="en-US" dirty="0" err="1"/>
              <a:t>하게되면</a:t>
            </a:r>
            <a:r>
              <a:rPr lang="ko-KR" altLang="en-US" dirty="0"/>
              <a:t> 승인상태가 신청완료로 바뀌게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진행상태의 경우 팀장이 프로젝트 시작을 누르면 프로젝트가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94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작성했던 내용들이 바뀌게 될 경우 수정할 수 있는 화면이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</a:t>
            </a:r>
            <a:r>
              <a:rPr lang="ko-KR" altLang="en-US" dirty="0" err="1"/>
              <a:t>완료시</a:t>
            </a:r>
            <a:r>
              <a:rPr lang="ko-KR" altLang="en-US" dirty="0"/>
              <a:t> 수정버튼을 눌러 파일첨부에 결과물을 올리면 완료 프로젝트 목록과 연동되어 문서화되도록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88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89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승인이 되면 프로젝트 기본 </a:t>
            </a:r>
            <a:r>
              <a:rPr lang="en-US" altLang="ko-KR" dirty="0"/>
              <a:t>5</a:t>
            </a:r>
            <a:r>
              <a:rPr lang="ko-KR" altLang="en-US" dirty="0"/>
              <a:t>개의 단계가 생성이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프로젝트에 맞추어 해당 단계를 추가</a:t>
            </a:r>
            <a:r>
              <a:rPr lang="en-US" altLang="ko-KR" dirty="0"/>
              <a:t>, </a:t>
            </a:r>
            <a:r>
              <a:rPr lang="ko-KR" altLang="en-US" dirty="0"/>
              <a:t>수정 삭제 할 수 있으며 해당 작업을 완료 후 </a:t>
            </a:r>
            <a:r>
              <a:rPr lang="ko-KR" altLang="en-US" dirty="0" err="1"/>
              <a:t>드롭박스를</a:t>
            </a:r>
            <a:r>
              <a:rPr lang="ko-KR" altLang="en-US" dirty="0"/>
              <a:t> 이용하여 자신이 원하는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순서로 단계를 설정할 수 있으며 단계를 설정한 후 버튼을 누르면 자동으로 정렬되게 됩니다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096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버튼을 눌러 단계를 생성할 수 있으며 수정 버튼을 누르면 단계수정</a:t>
            </a:r>
            <a:r>
              <a:rPr lang="en-US" altLang="ko-KR" dirty="0"/>
              <a:t>, </a:t>
            </a:r>
            <a:r>
              <a:rPr lang="ko-KR" altLang="en-US" dirty="0"/>
              <a:t>삭제버튼을 눌러 삭제도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삭제를 하게 되는 경우 다시 단계설정을 하여 단계를 수정하여야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32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포트폴리오 버튼을 누르면 해당 내용들을 한눈에 보기 쉽게 정리하였습니다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0842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015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작업 생성시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개의 테이블 공통적으로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project_id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와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task_id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가 필요 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- &gt;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그 중에서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project_id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는 원래 있던 값을 가져와서 사용하면 되므로 문제 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</a:p>
          <a:p>
            <a:endParaRPr lang="ko-KR" altLang="en-US" sz="1200" dirty="0"/>
          </a:p>
          <a:p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task_id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Task Table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에서 생성 시 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형식으로 생성이 되는데 이</a:t>
            </a:r>
            <a:r>
              <a:rPr lang="en-US" altLang="ko-KR" sz="1200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baseline="0" dirty="0">
                <a:solidFill>
                  <a:srgbClr val="000000"/>
                </a:solidFill>
                <a:latin typeface="Arial" panose="020B0604020202020204" pitchFamily="34" charset="0"/>
              </a:rPr>
              <a:t>값을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가져다 나머지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개의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TABLE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에 넣어야 한다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ko-KR" altLang="en-US" sz="1200" dirty="0"/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Task(Table)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에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할떄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을 하고 그 이후 두개의 테이블은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이 </a:t>
            </a:r>
            <a:r>
              <a:rPr lang="ko-KR" altLang="en-US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커밋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 된 후 그 시점에 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max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값을 가져오면 같은 값을 가져오게 된다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ko-KR" altLang="en-US" sz="1200" dirty="0"/>
          </a:p>
          <a:p>
            <a:pPr marL="228600" indent="-228600">
              <a:buAutoNum type="arabicPeriod" startAt="2"/>
            </a:pPr>
            <a:r>
              <a:rPr lang="en-US" altLang="ko-KR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Task_sub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(Table)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는 체크박스 형식으로 </a:t>
            </a:r>
            <a:r>
              <a:rPr lang="en-US" altLang="ko-KR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user_id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를 리스트로 </a:t>
            </a:r>
            <a:r>
              <a:rPr lang="ko-KR" altLang="en-US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입력받아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 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List&lt;</a:t>
            </a:r>
            <a:r>
              <a:rPr lang="en-US" altLang="ko-KR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taskSub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&gt; 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형식으로 받아서 순서대로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insert </a:t>
            </a:r>
          </a:p>
          <a:p>
            <a:pPr marL="228600" indent="-228600">
              <a:buAutoNum type="arabicPeriod" startAt="2"/>
            </a:pPr>
            <a:endParaRPr lang="en-US" altLang="ko-KR" sz="1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br>
              <a:rPr lang="ko-KR" altLang="en-US" sz="1200" dirty="0"/>
            </a:br>
            <a:r>
              <a:rPr lang="en-US" altLang="ko-KR" sz="1200" dirty="0"/>
              <a:t>3. </a:t>
            </a:r>
            <a:r>
              <a:rPr lang="en-US" altLang="ko-KR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task_attach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(Table)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인 첨부파일 같은 경우는 </a:t>
            </a:r>
            <a:r>
              <a:rPr lang="en-US" altLang="ko-KR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pk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가 </a:t>
            </a:r>
            <a:r>
              <a:rPr lang="en-US" altLang="ko-KR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project_id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task_id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attach_no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이렇게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개인데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,  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파일이 리스트 형식으로 넘어온다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그냥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문을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번 처리하여 할 수도 있지만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,  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다른 방법이 없을까 생각 하던 중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예를 들어 파일이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개가 들어온다고 가정 시 현재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max 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에 값 순서대로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max+1, max+2, max+3 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처럼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1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씩 커지게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java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에서  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fo</a:t>
            </a:r>
            <a:r>
              <a:rPr lang="en-US" altLang="ko-KR" sz="1200" baseline="0" dirty="0">
                <a:solidFill>
                  <a:srgbClr val="595959"/>
                </a:solidFill>
                <a:latin typeface="Arial" panose="020B0604020202020204" pitchFamily="34" charset="0"/>
              </a:rPr>
              <a:t>r </a:t>
            </a:r>
            <a:r>
              <a:rPr lang="ko-KR" altLang="en-US" sz="1200" baseline="0" dirty="0">
                <a:solidFill>
                  <a:srgbClr val="595959"/>
                </a:solidFill>
                <a:latin typeface="Arial" panose="020B0604020202020204" pitchFamily="34" charset="0"/>
              </a:rPr>
              <a:t>문으로 </a:t>
            </a:r>
            <a:endParaRPr lang="en-US" altLang="ko-KR" sz="1200" baseline="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Pk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rgbClr val="595959"/>
                </a:solidFill>
                <a:latin typeface="Arial" panose="020B0604020202020204" pitchFamily="34" charset="0"/>
              </a:rPr>
              <a:t>설정후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rgbClr val="595959"/>
                </a:solidFill>
                <a:latin typeface="Arial" panose="020B0604020202020204" pitchFamily="34" charset="0"/>
              </a:rPr>
              <a:t>다중 </a:t>
            </a:r>
            <a:r>
              <a:rPr lang="en-US" altLang="ko-KR" sz="120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>
                <a:solidFill>
                  <a:srgbClr val="595959"/>
                </a:solidFill>
                <a:latin typeface="Arial" panose="020B0604020202020204" pitchFamily="34" charset="0"/>
              </a:rPr>
              <a:t>를 </a:t>
            </a:r>
            <a:r>
              <a:rPr lang="ko-KR" alt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한다</a:t>
            </a:r>
            <a:r>
              <a:rPr lang="en-US" altLang="ko-KR" sz="1200" dirty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br>
              <a:rPr lang="ko-KR" altLang="en-US" sz="1200" dirty="0"/>
            </a:b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21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 상세 내역 삭제는 작성자만 </a:t>
            </a:r>
            <a:r>
              <a:rPr lang="ko-KR" altLang="en-US" dirty="0" err="1"/>
              <a:t>삭제가능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첨부파일중에 사진 파일은 </a:t>
            </a:r>
            <a:r>
              <a:rPr lang="ko-KR" altLang="en-US" dirty="0" err="1"/>
              <a:t>팝업창으로</a:t>
            </a:r>
            <a:r>
              <a:rPr lang="ko-KR" altLang="en-US" dirty="0"/>
              <a:t> </a:t>
            </a:r>
            <a:r>
              <a:rPr lang="ko-KR" altLang="en-US" dirty="0" err="1"/>
              <a:t>나오게하고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파일 형식은 다운로드 받을 수 있게 </a:t>
            </a:r>
            <a:r>
              <a:rPr lang="ko-KR" altLang="en-US" dirty="0" err="1"/>
              <a:t>해놈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952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7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4593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sz="1200" dirty="0"/>
              <a:t>Task(Table) update</a:t>
            </a:r>
            <a:r>
              <a:rPr lang="ko-KR" altLang="en-US" sz="1200" dirty="0"/>
              <a:t>는 일반적인 </a:t>
            </a:r>
            <a:r>
              <a:rPr lang="en-US" altLang="ko-KR" sz="1200" dirty="0"/>
              <a:t>update</a:t>
            </a:r>
            <a:r>
              <a:rPr lang="ko-KR" altLang="en-US" sz="1200" dirty="0"/>
              <a:t>와 같다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ko-KR" altLang="en-US" sz="1200" dirty="0"/>
          </a:p>
          <a:p>
            <a:pPr marL="228600" indent="-228600">
              <a:buAutoNum type="arabicPeriod" startAt="2"/>
            </a:pPr>
            <a:r>
              <a:rPr lang="en-US" altLang="ko-KR" sz="1200" dirty="0" err="1"/>
              <a:t>Task_sub</a:t>
            </a:r>
            <a:r>
              <a:rPr lang="en-US" altLang="ko-KR" sz="1200" dirty="0"/>
              <a:t>(Table)</a:t>
            </a:r>
            <a:r>
              <a:rPr lang="ko-KR" altLang="en-US" sz="1200" dirty="0"/>
              <a:t>은 먼저 일반적인 </a:t>
            </a:r>
            <a:r>
              <a:rPr lang="en-US" altLang="ko-KR" sz="1200" dirty="0"/>
              <a:t>update</a:t>
            </a:r>
            <a:r>
              <a:rPr lang="ko-KR" altLang="en-US" sz="1200" dirty="0"/>
              <a:t>개념과 차이가 있다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한 개의 필드가 아니라 </a:t>
            </a:r>
            <a:r>
              <a:rPr lang="ko-KR" altLang="en-US" sz="1200" dirty="0" err="1"/>
              <a:t>외래키가</a:t>
            </a:r>
            <a:r>
              <a:rPr lang="ko-KR" altLang="en-US" sz="1200" dirty="0"/>
              <a:t> 걸린 하나의 테이블에 수정을 하는 것이기 때문에 공동작업자를 없애거나 더 추가하면 </a:t>
            </a:r>
            <a:r>
              <a:rPr lang="en-US" altLang="ko-KR" sz="1200" dirty="0"/>
              <a:t>update</a:t>
            </a:r>
            <a:r>
              <a:rPr lang="ko-KR" altLang="en-US" sz="1200" dirty="0"/>
              <a:t>개념이 아니라 </a:t>
            </a:r>
            <a:r>
              <a:rPr lang="en-US" altLang="ko-KR" sz="1200" dirty="0"/>
              <a:t>insert </a:t>
            </a:r>
            <a:r>
              <a:rPr lang="ko-KR" altLang="en-US" sz="1200" dirty="0"/>
              <a:t>와</a:t>
            </a:r>
            <a:r>
              <a:rPr lang="en-US" altLang="ko-KR" sz="1200" dirty="0"/>
              <a:t> delete </a:t>
            </a:r>
            <a:r>
              <a:rPr lang="ko-KR" altLang="en-US" sz="1200" dirty="0"/>
              <a:t>하는 것으로 개념이 바뀌게 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먼저 해당 작업에 대한 공동작업자를 모두 </a:t>
            </a:r>
            <a:r>
              <a:rPr lang="en-US" altLang="ko-KR" sz="1200" dirty="0"/>
              <a:t>delete </a:t>
            </a:r>
            <a:r>
              <a:rPr lang="ko-KR" altLang="en-US" sz="1200" dirty="0"/>
              <a:t>처리 후 그 이후에 </a:t>
            </a:r>
            <a:r>
              <a:rPr lang="ko-KR" altLang="en-US" sz="1200" dirty="0" err="1"/>
              <a:t>수정폼에</a:t>
            </a:r>
            <a:r>
              <a:rPr lang="ko-KR" altLang="en-US" sz="1200" dirty="0"/>
              <a:t> </a:t>
            </a:r>
            <a:r>
              <a:rPr lang="en-US" altLang="ko-KR" sz="1200" dirty="0" err="1"/>
              <a:t>checkbo</a:t>
            </a:r>
            <a:r>
              <a:rPr lang="ko-KR" altLang="en-US" sz="1200" dirty="0"/>
              <a:t>에 체크된 토대로 다시 </a:t>
            </a:r>
            <a:r>
              <a:rPr lang="en-US" altLang="ko-KR" sz="1200" dirty="0"/>
              <a:t>insert</a:t>
            </a:r>
            <a:r>
              <a:rPr lang="ko-KR" altLang="en-US" sz="1200" dirty="0"/>
              <a:t>를 한다</a:t>
            </a:r>
            <a:endParaRPr lang="en-US" altLang="ko-KR" sz="1200" dirty="0"/>
          </a:p>
          <a:p>
            <a:pPr marL="228600" indent="-228600">
              <a:buAutoNum type="arabicPeriod" startAt="2"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228600" indent="-228600">
              <a:buAutoNum type="arabicPeriod" startAt="3"/>
            </a:pPr>
            <a:r>
              <a:rPr lang="ko-KR" altLang="en-US" sz="1200" dirty="0"/>
              <a:t>삭제할 파일이 있는 경우 </a:t>
            </a:r>
            <a:r>
              <a:rPr lang="en-US" altLang="ko-KR" sz="1200" dirty="0"/>
              <a:t>checkbox</a:t>
            </a:r>
            <a:r>
              <a:rPr lang="ko-KR" altLang="en-US" sz="1200" dirty="0"/>
              <a:t>에 체크된 값으로 실제 저장된 이미지를 찾아 삭제하고  그 이후 에 </a:t>
            </a:r>
            <a:r>
              <a:rPr lang="en-US" altLang="ko-KR" sz="1200" dirty="0"/>
              <a:t>DB</a:t>
            </a:r>
            <a:r>
              <a:rPr lang="ko-KR" altLang="en-US" sz="1200" dirty="0"/>
              <a:t>에 저장된 값을 삭제한다</a:t>
            </a:r>
            <a:r>
              <a:rPr lang="en-US" altLang="ko-KR" sz="1200" dirty="0"/>
              <a:t>.</a:t>
            </a:r>
          </a:p>
          <a:p>
            <a:br>
              <a:rPr lang="ko-KR" altLang="en-US" sz="1200" dirty="0"/>
            </a:br>
            <a:r>
              <a:rPr lang="en-US" altLang="ko-KR" sz="1200" dirty="0"/>
              <a:t>4.</a:t>
            </a:r>
            <a:r>
              <a:rPr lang="en-US" altLang="ko-KR" sz="1200" baseline="0" dirty="0"/>
              <a:t> </a:t>
            </a:r>
            <a:r>
              <a:rPr lang="ko-KR" altLang="en-US" sz="1200" baseline="0" dirty="0"/>
              <a:t>파일 추가 하는 부분은 </a:t>
            </a:r>
            <a:r>
              <a:rPr lang="en-US" altLang="ko-KR" sz="1200" baseline="0" dirty="0"/>
              <a:t>insert</a:t>
            </a:r>
            <a:r>
              <a:rPr lang="ko-KR" altLang="en-US" sz="1200" baseline="0" dirty="0"/>
              <a:t>와 같으므로 생성 방식과 같다</a:t>
            </a:r>
            <a:r>
              <a:rPr lang="en-US" altLang="ko-KR" sz="1200" baseline="0" dirty="0"/>
              <a:t>,.</a:t>
            </a:r>
          </a:p>
          <a:p>
            <a:endParaRPr lang="en-US" altLang="ko-KR" sz="1200" baseline="0" dirty="0"/>
          </a:p>
          <a:p>
            <a:r>
              <a:rPr lang="en-US" altLang="ko-KR" sz="1200" baseline="0" dirty="0"/>
              <a:t>(</a:t>
            </a:r>
            <a:r>
              <a:rPr lang="ko-KR" altLang="en-US" sz="1200" baseline="0" dirty="0"/>
              <a:t>참고로 먼저 </a:t>
            </a:r>
            <a:r>
              <a:rPr lang="en-US" altLang="ko-KR" sz="1200" baseline="0" dirty="0"/>
              <a:t>delete </a:t>
            </a:r>
            <a:r>
              <a:rPr lang="ko-KR" altLang="en-US" sz="1200" baseline="0" dirty="0"/>
              <a:t>이후에 </a:t>
            </a:r>
            <a:r>
              <a:rPr lang="en-US" altLang="ko-KR" sz="1200" baseline="0" dirty="0"/>
              <a:t>insert</a:t>
            </a:r>
            <a:r>
              <a:rPr lang="ko-KR" altLang="en-US" sz="1200" baseline="0" dirty="0"/>
              <a:t>가 되어야 데이터의 낭비를 줄일 수 있다</a:t>
            </a:r>
            <a:r>
              <a:rPr lang="en-US" altLang="ko-KR" sz="1200" baseline="0" dirty="0"/>
              <a:t>,)</a:t>
            </a:r>
            <a:endParaRPr lang="en-US" altLang="ko-KR" sz="1200" dirty="0"/>
          </a:p>
          <a:p>
            <a:br>
              <a:rPr lang="ko-KR" altLang="en-US" sz="1200" dirty="0"/>
            </a:b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01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268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30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휴지통은 </a:t>
            </a:r>
            <a:r>
              <a:rPr lang="ko-KR" altLang="en-US" dirty="0" err="1"/>
              <a:t>작업테이블</a:t>
            </a:r>
            <a:r>
              <a:rPr lang="ko-KR" altLang="en-US" dirty="0"/>
              <a:t> 필드에 </a:t>
            </a:r>
            <a:r>
              <a:rPr lang="en-US" altLang="ko-KR" dirty="0" err="1"/>
              <a:t>gargabe</a:t>
            </a:r>
            <a:r>
              <a:rPr lang="ko-KR" altLang="en-US" dirty="0"/>
              <a:t>라는 </a:t>
            </a:r>
            <a:r>
              <a:rPr lang="ko-KR" altLang="en-US" dirty="0" err="1"/>
              <a:t>필드명이</a:t>
            </a:r>
            <a:r>
              <a:rPr lang="ko-KR" altLang="en-US" dirty="0"/>
              <a:t> 있는데 기본값은 </a:t>
            </a:r>
            <a:r>
              <a:rPr lang="en-US" altLang="ko-KR" dirty="0"/>
              <a:t>0</a:t>
            </a:r>
            <a:r>
              <a:rPr lang="ko-KR" altLang="en-US" dirty="0"/>
              <a:t>이고 </a:t>
            </a:r>
            <a:r>
              <a:rPr lang="ko-KR" altLang="en-US" dirty="0" err="1"/>
              <a:t>작업상세</a:t>
            </a:r>
            <a:r>
              <a:rPr lang="ko-KR" altLang="en-US" dirty="0"/>
              <a:t> 페이지에서 삭제 누르면 </a:t>
            </a:r>
            <a:r>
              <a:rPr lang="en-US" altLang="ko-KR" dirty="0"/>
              <a:t>1</a:t>
            </a:r>
            <a:r>
              <a:rPr lang="ko-KR" altLang="en-US" dirty="0"/>
              <a:t>로 바뀌면서 휴지통으로 이동한다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휴지통에서 삭제 버튼을 누르면 </a:t>
            </a:r>
            <a:r>
              <a:rPr lang="ko-KR" altLang="en-US" dirty="0" err="1"/>
              <a:t>영구삭제가</a:t>
            </a:r>
            <a:r>
              <a:rPr lang="ko-KR" altLang="en-US" dirty="0"/>
              <a:t> 되어 </a:t>
            </a:r>
            <a:r>
              <a:rPr lang="en-US" altLang="ko-KR" dirty="0" err="1"/>
              <a:t>delte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처리가 실행된다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690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FullCalendar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라이브러리를 이용해 기본적인 캘린더 화면을 출력했고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전체 프로젝트 기간과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해당 프로젝트에 등록된 회의 일정 이벤트를 추가하여 캘린더에 표시되도록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추가된 해당 이벤트 중 프로젝트 기간에 대한 이벤트 클릭 시 해당 프로젝트의 정보를 확인할 수 있는 프로젝트 </a:t>
            </a:r>
            <a:r>
              <a:rPr lang="en-US" altLang="ko-KR" baseline="0" dirty="0"/>
              <a:t>Home </a:t>
            </a:r>
            <a:r>
              <a:rPr lang="ko-KR" altLang="en-US" baseline="0" dirty="0"/>
              <a:t>화면으로 이동합니다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5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세션에 저장된</a:t>
            </a:r>
            <a:r>
              <a:rPr lang="ko-KR" altLang="en-US" baseline="0" dirty="0"/>
              <a:t> 유저 정보 중 </a:t>
            </a:r>
            <a:r>
              <a:rPr lang="en-US" altLang="ko-KR" baseline="0" dirty="0" err="1"/>
              <a:t>project_id</a:t>
            </a:r>
            <a:r>
              <a:rPr lang="ko-KR" altLang="en-US" baseline="0" dirty="0"/>
              <a:t>로 접속한 유저가 팀원으로 지정된 해당 프로젝트의 전체 기간과</a:t>
            </a:r>
            <a:endParaRPr lang="en-US" altLang="ko-KR" baseline="0" dirty="0"/>
          </a:p>
          <a:p>
            <a:r>
              <a:rPr lang="ko-KR" altLang="en-US" baseline="0" dirty="0"/>
              <a:t>해당 프로젝트에 등록된 회의 일정 리스트를 가져와 이벤트를 추가하였고</a:t>
            </a:r>
            <a:r>
              <a:rPr lang="en-US" altLang="ko-KR" baseline="0" dirty="0"/>
              <a:t>, </a:t>
            </a:r>
            <a:r>
              <a:rPr lang="ko-KR" altLang="en-US" dirty="0"/>
              <a:t>두가지 이벤트를 각각 다른 색상으로 구분하여 표시했습니다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이미지 중 파란색으로 표시된 전체 프로젝트 기간 클릭 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프로젝트의 전체적인 정보들을 확인할 수 있는 프로젝트 </a:t>
            </a:r>
            <a:r>
              <a:rPr lang="en-US" altLang="ko-KR" dirty="0"/>
              <a:t>Home </a:t>
            </a:r>
            <a:r>
              <a:rPr lang="ko-KR" altLang="en-US" dirty="0"/>
              <a:t>화면으로 이동합니다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 일정에 대한 정보는 동일한 </a:t>
            </a:r>
            <a:r>
              <a:rPr lang="en-US" altLang="ko-KR" dirty="0" err="1"/>
              <a:t>FullCalendar</a:t>
            </a:r>
            <a:r>
              <a:rPr lang="ko-KR" altLang="en-US" dirty="0"/>
              <a:t>를 이용한</a:t>
            </a:r>
            <a:r>
              <a:rPr lang="ko-KR" altLang="en-US" baseline="0" dirty="0"/>
              <a:t> 캘린더 형태의</a:t>
            </a:r>
            <a:r>
              <a:rPr lang="ko-KR" altLang="en-US" dirty="0"/>
              <a:t> 회의록</a:t>
            </a:r>
            <a:r>
              <a:rPr lang="ko-KR" altLang="en-US" baseline="0" dirty="0"/>
              <a:t> 기능을</a:t>
            </a:r>
            <a:r>
              <a:rPr lang="ko-KR" altLang="en-US" dirty="0"/>
              <a:t> 별도로</a:t>
            </a:r>
            <a:r>
              <a:rPr lang="ko-KR" altLang="en-US" baseline="0" dirty="0"/>
              <a:t> 만들어</a:t>
            </a:r>
            <a:r>
              <a:rPr lang="ko-KR" altLang="en-US" dirty="0"/>
              <a:t> 페이지 이동은 구현하지 않았습니다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76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회의록의 경우 프로젝트 캘린더와 동일한 </a:t>
            </a:r>
            <a:r>
              <a:rPr lang="en-US" altLang="ko-KR" dirty="0" err="1"/>
              <a:t>FullCalendar</a:t>
            </a:r>
            <a:r>
              <a:rPr lang="ko-KR" altLang="en-US" baseline="0" dirty="0"/>
              <a:t> 라이브러리를 이용해 기본적인 캘린더 화면을 출력했고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회의록 등록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미등록 상태에 따라 각각 다른 색상으로 이벤트를 추가했으며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 일정 등록과 회의록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두가지의 </a:t>
            </a:r>
            <a:r>
              <a:rPr lang="ko-KR" altLang="en-US" baseline="0" dirty="0" err="1"/>
              <a:t>커스텀</a:t>
            </a:r>
            <a:r>
              <a:rPr lang="ko-KR" altLang="en-US" baseline="0" dirty="0"/>
              <a:t> 버튼을 만들어 추가했습니다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회의록이 등록된 상태의 이벤트를 클릭할 경우 해당 회의록의 상세 페이지로 이동되며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회의록이 등록되지 않은 회의 일정을 클릭할 경우 회의 일정</a:t>
            </a:r>
            <a:r>
              <a:rPr lang="ko-KR" altLang="en-US" baseline="0" dirty="0"/>
              <a:t> 수정과 삭제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회의록을 등록할 수 있는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 일정 등록 버튼을 누르면 회의록과 회의 일정을 선택해 등록할 수 있는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표출되며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회의록 버튼을 누르면 캘린더 오른쪽으로 회의록 리스트가 출력됩니다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113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추가 시 회의록이 등록된 회의는 보라색</a:t>
            </a:r>
            <a:r>
              <a:rPr lang="en-US" altLang="ko-KR" dirty="0"/>
              <a:t>, </a:t>
            </a:r>
            <a:r>
              <a:rPr lang="ko-KR" altLang="en-US" dirty="0"/>
              <a:t>회의록이 등록되지 않은 회의 일정은 노란색으로 각각 구분하여 표시했습니다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회의록이 등록된 회의인 보라색 이벤트를 클릭하면 회의록 수정</a:t>
            </a:r>
            <a:r>
              <a:rPr lang="en-US" altLang="ko-KR" dirty="0"/>
              <a:t>, </a:t>
            </a:r>
            <a:r>
              <a:rPr lang="ko-KR" altLang="en-US" dirty="0"/>
              <a:t>삭제가 가능한 상세 페이지로 이동하고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회의록이 등록되지 않은 회의인 노란색 이벤트를 클릭하면 회의록을 등록하거나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일정 수정</a:t>
            </a:r>
            <a:r>
              <a:rPr lang="en-US" altLang="ko-KR" baseline="0" dirty="0"/>
              <a:t>/</a:t>
            </a:r>
            <a:r>
              <a:rPr lang="ko-KR" altLang="en-US" baseline="0" dirty="0"/>
              <a:t>삭제가 가능한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창에는 기존 회의에 등록된 회의 제목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일정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장소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참석자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첨부파일</a:t>
            </a:r>
            <a:r>
              <a:rPr lang="en-US" altLang="ko-KR" baseline="0" dirty="0"/>
              <a:t>,</a:t>
            </a:r>
            <a:r>
              <a:rPr lang="ko-KR" altLang="en-US" baseline="0" dirty="0"/>
              <a:t> 회의내용과 같은 모든 정보를 그대로 가져오며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일정 수정 시 회의록 미등록 상태가 유지되어 기존과 동일한 노란색으로 일정이 표시되고</a:t>
            </a:r>
            <a:endParaRPr lang="en-US" altLang="ko-KR" baseline="0" dirty="0"/>
          </a:p>
          <a:p>
            <a:r>
              <a:rPr lang="ko-KR" altLang="en-US" baseline="0" dirty="0"/>
              <a:t>회의록 등록 시 회의록 등록 상태로 상태가 변경되어 보라색으로 일정 색상이 변경됩니다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회의록 등록 또는 일정 수정 시 기존에 등록된 </a:t>
            </a:r>
            <a:r>
              <a:rPr lang="en-US" altLang="ko-KR" baseline="0" dirty="0"/>
              <a:t>MEETING</a:t>
            </a:r>
            <a:r>
              <a:rPr lang="ko-KR" altLang="en-US" baseline="0" dirty="0"/>
              <a:t> 테이블의 데이터를 </a:t>
            </a:r>
            <a:r>
              <a:rPr lang="en-US" altLang="ko-KR" baseline="0" dirty="0"/>
              <a:t>UPDATE</a:t>
            </a:r>
            <a:r>
              <a:rPr lang="ko-KR" altLang="en-US" baseline="0" dirty="0"/>
              <a:t>하고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동일한 회의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가진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테이블의 데이터를 모두 삭제한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새로운 참석자를 다시 등록하는 순으로 작업 진행했으며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일정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회의록 삭제 시에는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테이블에서 참석자를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모두 삭제한 후</a:t>
            </a:r>
            <a:endParaRPr lang="en-US" altLang="ko-KR" baseline="0" dirty="0"/>
          </a:p>
          <a:p>
            <a:r>
              <a:rPr lang="en-US" altLang="ko-KR" baseline="0" dirty="0"/>
              <a:t>MEETING</a:t>
            </a:r>
            <a:r>
              <a:rPr lang="ko-KR" altLang="en-US" baseline="0" dirty="0"/>
              <a:t> 테이블의 데이터가 삭제될 수 있도록 작업 진행했으며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/>
              <a:t>* </a:t>
            </a:r>
            <a:r>
              <a:rPr lang="ko-KR" altLang="en-US" baseline="0" dirty="0"/>
              <a:t>참고</a:t>
            </a:r>
            <a:endParaRPr lang="en-US" altLang="ko-KR" baseline="0" dirty="0"/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243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회의일정</a:t>
            </a:r>
            <a:r>
              <a:rPr lang="ko-KR" altLang="en-US" dirty="0"/>
              <a:t> 등록 버튼을 클릭하면 라디오 버튼으로 들어간 회의 일정과 회의록</a:t>
            </a:r>
            <a:r>
              <a:rPr lang="ko-KR" altLang="en-US" baseline="0" dirty="0"/>
              <a:t> 중 한가지를 선택해 회의 등록이 가능합니다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 일정으로 등록 시 회의록 미등록 상태 색상인 노란색으로 일정이 추가되며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회의록으로 등록 시 회의록 등록 상태 색상인 보라색으로 일정이 추가됩니다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회의 등록 시에는 </a:t>
            </a:r>
            <a:r>
              <a:rPr lang="en-US" altLang="ko-KR" baseline="0" dirty="0"/>
              <a:t>MEETING</a:t>
            </a:r>
            <a:r>
              <a:rPr lang="ko-KR" altLang="en-US" dirty="0"/>
              <a:t> 테이블</a:t>
            </a:r>
            <a:r>
              <a:rPr lang="ko-KR" altLang="en-US" baseline="0" dirty="0"/>
              <a:t> </a:t>
            </a:r>
            <a:r>
              <a:rPr lang="en-US" altLang="ko-KR" baseline="0" dirty="0"/>
              <a:t>INSERT </a:t>
            </a:r>
            <a:r>
              <a:rPr lang="ko-KR" altLang="en-US" baseline="0" dirty="0"/>
              <a:t>후 동일한 </a:t>
            </a:r>
            <a:r>
              <a:rPr lang="en-US" altLang="ko-KR" baseline="0" dirty="0"/>
              <a:t>MEETING</a:t>
            </a:r>
            <a:r>
              <a:rPr lang="ko-KR" altLang="en-US" baseline="0" dirty="0"/>
              <a:t>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가져와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테이블에 </a:t>
            </a:r>
            <a:r>
              <a:rPr lang="en-US" altLang="ko-KR" baseline="0" dirty="0"/>
              <a:t>INSERT</a:t>
            </a:r>
            <a:r>
              <a:rPr lang="ko-KR" altLang="en-US" baseline="0" dirty="0"/>
              <a:t>하는 순으로 작업 진행했으며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수정</a:t>
            </a:r>
            <a:r>
              <a:rPr lang="en-US" altLang="ko-KR" baseline="0" dirty="0"/>
              <a:t>,</a:t>
            </a:r>
            <a:r>
              <a:rPr lang="ko-KR" altLang="en-US" baseline="0" dirty="0"/>
              <a:t> 삭제와 동일하게 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/>
              <a:t>* </a:t>
            </a:r>
            <a:r>
              <a:rPr lang="ko-KR" altLang="en-US" baseline="0" dirty="0"/>
              <a:t>참고</a:t>
            </a:r>
            <a:endParaRPr lang="en-US" altLang="ko-KR" baseline="0" dirty="0"/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584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다른 </a:t>
            </a:r>
            <a:r>
              <a:rPr lang="ko-KR" altLang="en-US" dirty="0" err="1"/>
              <a:t>커스텀</a:t>
            </a:r>
            <a:r>
              <a:rPr lang="ko-KR" altLang="en-US" dirty="0"/>
              <a:t> 버튼인 회의록 버튼을 클릭하면 </a:t>
            </a:r>
            <a:r>
              <a:rPr lang="en-US" altLang="ko-KR" dirty="0"/>
              <a:t>AJAX</a:t>
            </a:r>
            <a:r>
              <a:rPr lang="ko-KR" altLang="en-US" dirty="0"/>
              <a:t>를</a:t>
            </a:r>
            <a:r>
              <a:rPr lang="ko-KR" altLang="en-US" baseline="0" dirty="0"/>
              <a:t> 사용해 </a:t>
            </a:r>
            <a:r>
              <a:rPr lang="ko-KR" altLang="en-US" dirty="0"/>
              <a:t>캘린더 오른쪽으로 회의록 리스트가 표출되도록 구현함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회의록 리스트 중 하나의 회의록을</a:t>
            </a:r>
            <a:r>
              <a:rPr lang="ko-KR" altLang="en-US" baseline="0" dirty="0"/>
              <a:t> 클릭하면 보라색 이벤트를 클릭했을 때와 동일하게 회의록 상세 페이지로 이동됨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8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377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Noto Sans KR"/>
                <a:ea typeface="Noto Sans KR"/>
              </a:rPr>
              <a:t>PMS </a:t>
            </a:r>
            <a:r>
              <a:rPr lang="ko-KR" altLang="en-US" sz="1200" dirty="0">
                <a:latin typeface="Noto Sans KR"/>
                <a:ea typeface="Noto Sans KR"/>
              </a:rPr>
              <a:t>시스템의 모든 회원들을 대상으로 하는 전체 공지 게시물을 등록</a:t>
            </a:r>
            <a:r>
              <a:rPr lang="en-US" altLang="ko-KR" sz="1200" dirty="0">
                <a:latin typeface="Noto Sans KR"/>
                <a:ea typeface="Noto Sans KR"/>
              </a:rPr>
              <a:t>/</a:t>
            </a:r>
            <a:r>
              <a:rPr lang="ko-KR" altLang="en-US" sz="1200" dirty="0">
                <a:latin typeface="Noto Sans KR"/>
                <a:ea typeface="Noto Sans KR"/>
              </a:rPr>
              <a:t>조회하는 게시판</a:t>
            </a:r>
            <a:endParaRPr lang="en-US" altLang="ko-KR" sz="1050" dirty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688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Noto Sans KR"/>
                <a:ea typeface="Noto Sans KR"/>
              </a:rPr>
              <a:t>PMS </a:t>
            </a:r>
            <a:r>
              <a:rPr lang="ko-KR" altLang="en-US" sz="1200" dirty="0">
                <a:latin typeface="Noto Sans KR"/>
                <a:ea typeface="Noto Sans KR"/>
              </a:rPr>
              <a:t>시스템의 모든 회원들을 대상으로 하는 이벤트 관련 게시물을 등록</a:t>
            </a:r>
            <a:r>
              <a:rPr lang="en-US" altLang="ko-KR" sz="1200" dirty="0">
                <a:latin typeface="Noto Sans KR"/>
                <a:ea typeface="Noto Sans KR"/>
              </a:rPr>
              <a:t>/</a:t>
            </a:r>
            <a:r>
              <a:rPr lang="ko-KR" altLang="en-US" sz="1200" dirty="0">
                <a:latin typeface="Noto Sans KR"/>
                <a:ea typeface="Noto Sans KR"/>
              </a:rPr>
              <a:t>조회하는 게시판</a:t>
            </a:r>
            <a:endParaRPr lang="en-US" altLang="ko-KR" sz="1050" dirty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5731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Noto Sans KR"/>
                <a:ea typeface="Noto Sans KR"/>
              </a:rPr>
              <a:t>PMS </a:t>
            </a:r>
            <a:r>
              <a:rPr lang="ko-KR" altLang="en-US" sz="1200" dirty="0">
                <a:latin typeface="Noto Sans KR"/>
                <a:ea typeface="Noto Sans KR"/>
              </a:rPr>
              <a:t>시스템의 모든 회원들을 대상으로 하여 자유롭게 게시물을 등록</a:t>
            </a:r>
            <a:r>
              <a:rPr lang="en-US" altLang="ko-KR" sz="1200" dirty="0">
                <a:latin typeface="Noto Sans KR"/>
                <a:ea typeface="Noto Sans KR"/>
              </a:rPr>
              <a:t>/</a:t>
            </a:r>
            <a:r>
              <a:rPr lang="ko-KR" altLang="en-US" sz="1200" dirty="0">
                <a:latin typeface="Noto Sans KR"/>
                <a:ea typeface="Noto Sans KR"/>
              </a:rPr>
              <a:t>조회하는 게시판</a:t>
            </a:r>
            <a:endParaRPr lang="en-US" altLang="ko-KR" sz="1050" dirty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470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Noto Sans KR"/>
                <a:ea typeface="Noto Sans KR"/>
              </a:rPr>
              <a:t>PMS </a:t>
            </a:r>
            <a:r>
              <a:rPr lang="ko-KR" altLang="en-US" sz="1200" dirty="0">
                <a:latin typeface="Noto Sans KR"/>
                <a:ea typeface="Noto Sans KR"/>
              </a:rPr>
              <a:t>시스템의 모든 회원들을 대상으로 하는 수업 내용 관련 </a:t>
            </a:r>
            <a:r>
              <a:rPr lang="en-US" altLang="ko-KR" sz="1200" dirty="0">
                <a:latin typeface="Noto Sans KR"/>
                <a:ea typeface="Noto Sans KR"/>
              </a:rPr>
              <a:t>Q&amp;A</a:t>
            </a:r>
            <a:r>
              <a:rPr lang="ko-KR" altLang="en-US" sz="1200" dirty="0">
                <a:latin typeface="Noto Sans KR"/>
                <a:ea typeface="Noto Sans KR"/>
              </a:rPr>
              <a:t> 게시물을 등록</a:t>
            </a:r>
            <a:r>
              <a:rPr lang="en-US" altLang="ko-KR" sz="1200" dirty="0">
                <a:latin typeface="Noto Sans KR"/>
                <a:ea typeface="Noto Sans KR"/>
              </a:rPr>
              <a:t>/</a:t>
            </a:r>
            <a:r>
              <a:rPr lang="ko-KR" altLang="en-US" sz="1200" dirty="0">
                <a:latin typeface="Noto Sans KR"/>
                <a:ea typeface="Noto Sans KR"/>
              </a:rPr>
              <a:t>조회하는 게시판</a:t>
            </a:r>
            <a:endParaRPr lang="en-US" altLang="ko-KR" sz="1050" dirty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059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공지사항 게시판은 다른 </a:t>
            </a:r>
            <a:r>
              <a:rPr lang="ko-KR" altLang="en-US" dirty="0" err="1"/>
              <a:t>계시판과</a:t>
            </a:r>
            <a:r>
              <a:rPr lang="ko-KR" altLang="en-US" dirty="0"/>
              <a:t> 다르게 관리자 계정으로 로그인하면 </a:t>
            </a:r>
            <a:r>
              <a:rPr lang="ko-KR" altLang="en-US" dirty="0" err="1"/>
              <a:t>게시글</a:t>
            </a:r>
            <a:r>
              <a:rPr lang="ko-KR" altLang="en-US" dirty="0"/>
              <a:t> 작성과 수정</a:t>
            </a:r>
            <a:r>
              <a:rPr lang="en-US" altLang="ko-KR" dirty="0"/>
              <a:t>,</a:t>
            </a:r>
            <a:r>
              <a:rPr lang="ko-KR" altLang="en-US" dirty="0"/>
              <a:t> 삭제가 가능하고 그 외 사용자는 조회만 가능하다</a:t>
            </a:r>
          </a:p>
          <a:p>
            <a:pPr lvl="0">
              <a:defRPr/>
            </a:pPr>
            <a:r>
              <a:rPr lang="ko-KR" altLang="en-US" dirty="0"/>
              <a:t>자유</a:t>
            </a:r>
            <a:r>
              <a:rPr lang="en-US" altLang="ko-KR" dirty="0"/>
              <a:t>/</a:t>
            </a:r>
            <a:r>
              <a:rPr lang="ko-KR" altLang="en-US" dirty="0"/>
              <a:t>이벤트</a:t>
            </a:r>
            <a:r>
              <a:rPr lang="en-US" altLang="ko-KR" dirty="0"/>
              <a:t>/Q&amp;A</a:t>
            </a:r>
            <a:r>
              <a:rPr lang="ko-KR" altLang="en-US" dirty="0"/>
              <a:t> 게시판은 </a:t>
            </a:r>
            <a:r>
              <a:rPr lang="ko-KR" altLang="en-US" dirty="0" err="1"/>
              <a:t>게시글</a:t>
            </a:r>
            <a:r>
              <a:rPr lang="ko-KR" altLang="en-US" dirty="0"/>
              <a:t> 작성이 모든 사용자가 가능하고</a:t>
            </a:r>
            <a:r>
              <a:rPr lang="en-US" altLang="ko-KR" dirty="0"/>
              <a:t>,</a:t>
            </a:r>
            <a:r>
              <a:rPr lang="ko-KR" altLang="en-US" dirty="0"/>
              <a:t> 작성할 때 제목과 본문에 </a:t>
            </a:r>
            <a:r>
              <a:rPr lang="en-US" altLang="ko-KR" dirty="0"/>
              <a:t>bean validation</a:t>
            </a:r>
            <a:r>
              <a:rPr lang="ko-KR" altLang="en-US" dirty="0"/>
              <a:t> 을 활용하여 필수 입력란으로 </a:t>
            </a:r>
            <a:r>
              <a:rPr lang="ko-KR" altLang="en-US" dirty="0" err="1"/>
              <a:t>설정해놨다</a:t>
            </a:r>
            <a:endParaRPr lang="ko-KR" altLang="en-US" dirty="0"/>
          </a:p>
          <a:p>
            <a:pPr lvl="0">
              <a:defRPr/>
            </a:pPr>
            <a:r>
              <a:rPr lang="ko-KR" altLang="en-US" dirty="0"/>
              <a:t>자유와</a:t>
            </a:r>
            <a:r>
              <a:rPr lang="en-US" altLang="ko-KR" dirty="0"/>
              <a:t> </a:t>
            </a:r>
            <a:r>
              <a:rPr lang="ko-KR" altLang="en-US" dirty="0"/>
              <a:t>이벤트는 댓글과 답글 입력으로 나뉘는데</a:t>
            </a:r>
            <a:r>
              <a:rPr lang="en-US" altLang="ko-KR" dirty="0"/>
              <a:t>,</a:t>
            </a:r>
            <a:r>
              <a:rPr lang="ko-KR" altLang="en-US" dirty="0"/>
              <a:t> 댓글은 전체 리스트에 안 보이고 해당 글을 클릭하면 하단에 댓글 달 수 잇는 </a:t>
            </a:r>
            <a:r>
              <a:rPr lang="ko-KR" altLang="en-US" dirty="0" err="1"/>
              <a:t>향태이다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댓글의 댓글은 달 수 없는 구조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en-US" altLang="ko-KR" dirty="0"/>
              <a:t>Q&amp;A</a:t>
            </a:r>
            <a:r>
              <a:rPr lang="ko-KR" altLang="en-US" dirty="0"/>
              <a:t>에 있는 답글은 전체 리스트에 보이고 </a:t>
            </a:r>
            <a:r>
              <a:rPr lang="ko-KR" altLang="en-US" dirty="0" err="1"/>
              <a:t>대댓글이</a:t>
            </a:r>
            <a:r>
              <a:rPr lang="ko-KR" altLang="en-US" dirty="0"/>
              <a:t> 가능하다 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/>
              <a:t>추천은 중복이 안되고</a:t>
            </a:r>
            <a:r>
              <a:rPr lang="en-US" altLang="ko-KR" dirty="0"/>
              <a:t>,</a:t>
            </a:r>
            <a:r>
              <a:rPr lang="ko-KR" altLang="en-US" dirty="0"/>
              <a:t> 해당 글을 클릭할 때마다 조회수가 증가된다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748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게시글 작성 진행 과정 설명</a:t>
            </a:r>
          </a:p>
          <a:p>
            <a:pPr lvl="0">
              <a:defRPr/>
            </a:pPr>
            <a:r>
              <a:rPr lang="en-US" altLang="ko-KR"/>
              <a:t>(1) </a:t>
            </a:r>
            <a:r>
              <a:rPr lang="ko-KR" altLang="en-US"/>
              <a:t>검증 관련 어노테이션 맴버변수</a:t>
            </a:r>
            <a:r>
              <a:rPr lang="en-US" altLang="ko-KR"/>
              <a:t>(</a:t>
            </a:r>
            <a:r>
              <a:rPr lang="ko-KR" altLang="en-US"/>
              <a:t>필드</a:t>
            </a:r>
            <a:r>
              <a:rPr lang="en-US" altLang="ko-KR"/>
              <a:t>)</a:t>
            </a:r>
            <a:r>
              <a:rPr lang="ko-KR" altLang="en-US"/>
              <a:t>에 지정하여 입력값에 대한 규칙을 정한다</a:t>
            </a:r>
          </a:p>
          <a:p>
            <a:pPr lvl="0">
              <a:defRPr/>
            </a:pPr>
            <a:r>
              <a:rPr lang="en-US" altLang="ko-KR"/>
              <a:t>(2) </a:t>
            </a:r>
            <a:r>
              <a:rPr lang="ko-KR" altLang="en-US"/>
              <a:t>정해진 규칙을 벗어날 시 표시할 </a:t>
            </a:r>
            <a:r>
              <a:rPr lang="en-US" altLang="ko-KR"/>
              <a:t>error message </a:t>
            </a:r>
            <a:r>
              <a:rPr lang="ko-KR" altLang="en-US"/>
              <a:t>지정한다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필수 입력란입니다</a:t>
            </a:r>
            <a:r>
              <a:rPr lang="en-US" altLang="ko-KR"/>
              <a:t>”</a:t>
            </a:r>
          </a:p>
          <a:p>
            <a:pPr lvl="0">
              <a:defRPr/>
            </a:pPr>
            <a:r>
              <a:rPr lang="en-US" altLang="ko-KR"/>
              <a:t>(3) @Valid : Controller</a:t>
            </a:r>
            <a:r>
              <a:rPr lang="ko-KR" altLang="en-US"/>
              <a:t>에서 </a:t>
            </a:r>
            <a:r>
              <a:rPr lang="en-US" altLang="ko-KR"/>
              <a:t>post </a:t>
            </a:r>
            <a:r>
              <a:rPr lang="ko-KR" altLang="en-US"/>
              <a:t>요청을 받았을 때</a:t>
            </a:r>
            <a:r>
              <a:rPr lang="en-US" altLang="ko-KR"/>
              <a:t>, </a:t>
            </a:r>
            <a:r>
              <a:rPr lang="ko-KR" altLang="en-US"/>
              <a:t>해당 요청 값들로 구성된 객체를 검증하는 어노테이션이다</a:t>
            </a:r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각 필드의 입력 값이 정해진 </a:t>
            </a:r>
            <a:r>
              <a:rPr lang="en-US" altLang="ko-KR"/>
              <a:t>Validation </a:t>
            </a:r>
            <a:r>
              <a:rPr lang="ko-KR" altLang="en-US"/>
              <a:t>규칙을 따르는지 판단한다</a:t>
            </a:r>
          </a:p>
          <a:p>
            <a:pPr lvl="0">
              <a:defRPr/>
            </a:pPr>
            <a:r>
              <a:rPr lang="en-US" altLang="ko-KR"/>
              <a:t>(4) BindingResult : </a:t>
            </a:r>
            <a:r>
              <a:rPr lang="ko-KR" altLang="en-US"/>
              <a:t>검증 대상 객체와 검증 결과에 대한 정보를 담고 있는 객체이고</a:t>
            </a:r>
            <a:r>
              <a:rPr lang="en-US" altLang="ko-KR"/>
              <a:t>,</a:t>
            </a:r>
            <a:r>
              <a:rPr lang="ko-KR" altLang="en-US"/>
              <a:t> 파라미터 위치는 </a:t>
            </a:r>
            <a:r>
              <a:rPr lang="en-US" altLang="ko-KR"/>
              <a:t>@Valid </a:t>
            </a:r>
            <a:r>
              <a:rPr lang="ko-KR" altLang="en-US"/>
              <a:t>객체 바로 뒤에 선언해야 한다</a:t>
            </a:r>
          </a:p>
          <a:p>
            <a:pPr lvl="0">
              <a:defRPr/>
            </a:pPr>
            <a:r>
              <a:rPr lang="en-US" altLang="ko-KR"/>
              <a:t>(5) Application Debug Mode </a:t>
            </a:r>
            <a:r>
              <a:rPr lang="ko-KR" altLang="en-US"/>
              <a:t>에서 잘못된 입력값을 보냈을 시에 검증 대상 객체</a:t>
            </a:r>
            <a:r>
              <a:rPr lang="en-US" altLang="ko-KR"/>
              <a:t>(target)</a:t>
            </a:r>
            <a:r>
              <a:rPr lang="ko-KR" altLang="en-US"/>
              <a:t>와 검증 결과</a:t>
            </a:r>
            <a:r>
              <a:rPr lang="en-US" altLang="ko-KR"/>
              <a:t>(error)</a:t>
            </a:r>
            <a:r>
              <a:rPr lang="ko-KR" altLang="en-US"/>
              <a:t>에 대한 정보를 담고 있는 </a:t>
            </a:r>
            <a:r>
              <a:rPr lang="en-US" altLang="ko-KR"/>
              <a:t>BindingResult </a:t>
            </a:r>
            <a:r>
              <a:rPr lang="ko-KR" altLang="en-US"/>
              <a:t>객체가 생성한다</a:t>
            </a:r>
          </a:p>
          <a:p>
            <a:pPr lvl="0">
              <a:defRPr/>
            </a:pPr>
            <a:r>
              <a:rPr lang="en-US" altLang="ko-KR"/>
              <a:t>(6) PostMapping Controller</a:t>
            </a:r>
            <a:r>
              <a:rPr lang="ko-KR" altLang="en-US"/>
              <a:t>의 매개변수로 </a:t>
            </a:r>
            <a:r>
              <a:rPr lang="en-US" altLang="ko-KR"/>
              <a:t>@Valid </a:t>
            </a:r>
            <a:r>
              <a:rPr lang="ko-KR" altLang="en-US"/>
              <a:t>객체</a:t>
            </a:r>
            <a:r>
              <a:rPr lang="en-US" altLang="ko-KR"/>
              <a:t>, BindingResult </a:t>
            </a:r>
            <a:r>
              <a:rPr lang="ko-KR" altLang="en-US"/>
              <a:t>객체</a:t>
            </a:r>
            <a:r>
              <a:rPr lang="en-US" altLang="ko-KR"/>
              <a:t>, Model </a:t>
            </a:r>
            <a:r>
              <a:rPr lang="ko-KR" altLang="en-US"/>
              <a:t>객체를 지정하면</a:t>
            </a:r>
          </a:p>
          <a:p>
            <a:pPr lvl="0">
              <a:defRPr/>
            </a:pPr>
            <a:r>
              <a:rPr lang="ko-KR" altLang="en-US"/>
              <a:t>    </a:t>
            </a:r>
            <a:r>
              <a:rPr lang="en-US" altLang="ko-KR"/>
              <a:t>View </a:t>
            </a:r>
            <a:r>
              <a:rPr lang="ko-KR" altLang="en-US"/>
              <a:t>단으로 넘기는 </a:t>
            </a:r>
            <a:r>
              <a:rPr lang="en-US" altLang="ko-KR"/>
              <a:t>Model </a:t>
            </a:r>
            <a:r>
              <a:rPr lang="ko-KR" altLang="en-US"/>
              <a:t>객체에 </a:t>
            </a:r>
            <a:r>
              <a:rPr lang="en-US" altLang="ko-KR"/>
              <a:t>@Valid </a:t>
            </a:r>
            <a:r>
              <a:rPr lang="ko-KR" altLang="en-US"/>
              <a:t>객체와 </a:t>
            </a:r>
            <a:r>
              <a:rPr lang="en-US" altLang="ko-KR"/>
              <a:t>BindingResult </a:t>
            </a:r>
            <a:r>
              <a:rPr lang="ko-KR" altLang="en-US"/>
              <a:t>객체를 자동으로 </a:t>
            </a:r>
            <a:r>
              <a:rPr lang="en-US" altLang="ko-KR"/>
              <a:t>addAttribute </a:t>
            </a:r>
            <a:r>
              <a:rPr lang="ko-KR" altLang="en-US"/>
              <a:t>수행한다</a:t>
            </a:r>
          </a:p>
          <a:p>
            <a:pPr lvl="0">
              <a:defRPr/>
            </a:pPr>
            <a:r>
              <a:rPr lang="en-US" altLang="ko-KR"/>
              <a:t>(7) bindingResult.hasErrors() </a:t>
            </a:r>
            <a:r>
              <a:rPr lang="ko-KR" altLang="en-US"/>
              <a:t>값이 </a:t>
            </a:r>
            <a:r>
              <a:rPr lang="en-US" altLang="ko-KR"/>
              <a:t>True</a:t>
            </a:r>
            <a:r>
              <a:rPr lang="ko-KR" altLang="en-US"/>
              <a:t>이면 </a:t>
            </a:r>
            <a:r>
              <a:rPr lang="en-US" altLang="ko-KR"/>
              <a:t>(</a:t>
            </a:r>
            <a:r>
              <a:rPr lang="ko-KR" altLang="en-US"/>
              <a:t>검증 결과 입력값에 문제가 있다고 판단</a:t>
            </a:r>
            <a:r>
              <a:rPr lang="en-US" altLang="ko-KR"/>
              <a:t>) </a:t>
            </a:r>
            <a:r>
              <a:rPr lang="ko-KR" altLang="en-US"/>
              <a:t>다시 게시글 작성하는 페이지로 돌아오게 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제목과 본문에 </a:t>
            </a:r>
            <a:r>
              <a:rPr lang="en-US" altLang="ko-KR"/>
              <a:t>@NotBlank</a:t>
            </a:r>
            <a:r>
              <a:rPr lang="ko-KR" altLang="en-US"/>
              <a:t>과 </a:t>
            </a:r>
            <a:r>
              <a:rPr lang="en-US" altLang="ko-KR"/>
              <a:t>@NotEmpty</a:t>
            </a:r>
            <a:r>
              <a:rPr lang="ko-KR" altLang="en-US"/>
              <a:t>의 어노테이션 사용했다</a:t>
            </a:r>
          </a:p>
          <a:p>
            <a:pPr lvl="0">
              <a:defRPr/>
            </a:pPr>
            <a:r>
              <a:rPr lang="ko-KR" altLang="en-US"/>
              <a:t>제목에 </a:t>
            </a:r>
            <a:r>
              <a:rPr lang="en-US" altLang="ko-KR"/>
              <a:t> @NotNull</a:t>
            </a:r>
            <a:r>
              <a:rPr lang="ko-KR" altLang="en-US"/>
              <a:t>의 </a:t>
            </a:r>
            <a:r>
              <a:rPr lang="en-US" altLang="ko-KR"/>
              <a:t>valid</a:t>
            </a:r>
            <a:r>
              <a:rPr lang="ko-KR" altLang="en-US"/>
              <a:t>를 </a:t>
            </a:r>
            <a:r>
              <a:rPr lang="en-US" altLang="ko-KR"/>
              <a:t>implementaion</a:t>
            </a:r>
            <a:r>
              <a:rPr lang="ko-KR" altLang="en-US"/>
              <a:t>하면서 추가로 해당 오브젝트의 </a:t>
            </a:r>
            <a:r>
              <a:rPr lang="en-US" altLang="ko-KR"/>
              <a:t>size</a:t>
            </a:r>
            <a:r>
              <a:rPr lang="ko-KR" altLang="en-US"/>
              <a:t>와 </a:t>
            </a:r>
            <a:r>
              <a:rPr lang="en-US" altLang="ko-KR"/>
              <a:t>length</a:t>
            </a:r>
            <a:r>
              <a:rPr lang="ko-KR" altLang="en-US"/>
              <a:t>를 검사해서 </a:t>
            </a:r>
            <a:r>
              <a:rPr lang="en-US" altLang="ko-KR"/>
              <a:t>0</a:t>
            </a:r>
            <a:r>
              <a:rPr lang="ko-KR" altLang="en-US"/>
              <a:t>보다 큰지 확인한다</a:t>
            </a:r>
          </a:p>
          <a:p>
            <a:pPr lvl="0">
              <a:defRPr/>
            </a:pPr>
            <a:r>
              <a:rPr lang="ko-KR" altLang="en-US"/>
              <a:t>본문은</a:t>
            </a:r>
            <a:r>
              <a:rPr lang="en-US" altLang="ko-KR"/>
              <a:t> </a:t>
            </a:r>
            <a:r>
              <a:rPr lang="ko-KR" altLang="en-US"/>
              <a:t>제목의 </a:t>
            </a:r>
            <a:r>
              <a:rPr lang="en-US" altLang="ko-KR"/>
              <a:t>@NotBlank</a:t>
            </a:r>
            <a:r>
              <a:rPr lang="ko-KR" altLang="en-US"/>
              <a:t>의 속성으로 본문은</a:t>
            </a:r>
            <a:r>
              <a:rPr lang="en-US" altLang="ko-KR"/>
              <a:t> null </a:t>
            </a:r>
            <a:r>
              <a:rPr lang="ko-KR" altLang="en-US"/>
              <a:t>값만 걸러낼 수 있는 </a:t>
            </a:r>
            <a:r>
              <a:rPr lang="en-US" altLang="ko-KR"/>
              <a:t>@NotEmpty </a:t>
            </a:r>
            <a:r>
              <a:rPr lang="ko-KR" altLang="en-US"/>
              <a:t>사용되었다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2145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문서 조회 페이지에서 수정 버튼을 눌러 수정 페이지에서 수정한 후</a:t>
            </a:r>
          </a:p>
          <a:p>
            <a:pPr lvl="0">
              <a:defRPr/>
            </a:pPr>
            <a:r>
              <a:rPr lang="ko-KR" altLang="en-US"/>
              <a:t>수정한 게시글을 문서 조회하는 페이지에서 보기 위해 </a:t>
            </a:r>
          </a:p>
          <a:p>
            <a:pPr lvl="0">
              <a:defRPr/>
            </a:pPr>
            <a:r>
              <a:rPr lang="en-US" altLang="ko-KR"/>
              <a:t>RedirectAttributes</a:t>
            </a:r>
            <a:r>
              <a:rPr lang="ko-KR" altLang="en-US"/>
              <a:t>을 통해 수정한 게시글 번호를 리다이렉트 해서 조회 가능하게 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게시글 삭제는 </a:t>
            </a:r>
            <a:r>
              <a:rPr lang="en-US" altLang="ko-KR"/>
              <a:t>ajax</a:t>
            </a:r>
            <a:r>
              <a:rPr lang="ko-KR" altLang="en-US"/>
              <a:t>를 활용했는데 </a:t>
            </a:r>
          </a:p>
          <a:p>
            <a:pPr lvl="0">
              <a:defRPr/>
            </a:pPr>
            <a:r>
              <a:rPr lang="ko-KR" altLang="en-US"/>
              <a:t>글 번호와 회원 아이디를 담아서 </a:t>
            </a:r>
            <a:r>
              <a:rPr lang="en-US" altLang="ko-KR"/>
              <a:t>controller</a:t>
            </a:r>
            <a:r>
              <a:rPr lang="ko-KR" altLang="en-US"/>
              <a:t>에 보낸 후 </a:t>
            </a:r>
            <a:r>
              <a:rPr lang="en-US" altLang="ko-KR"/>
              <a:t>delete</a:t>
            </a:r>
            <a:r>
              <a:rPr lang="ko-KR" altLang="en-US"/>
              <a:t> 작업을 했다</a:t>
            </a:r>
          </a:p>
          <a:p>
            <a:pPr lvl="0">
              <a:defRPr/>
            </a:pPr>
            <a:r>
              <a:rPr lang="ko-KR" altLang="en-US"/>
              <a:t>삭제 후 게시판의 첫 페이지로 이동하기 위해 자바스크립트에서 window.location.href 를 활용해서 페이지 리다이렉트 했다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2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Ajax</a:t>
            </a:r>
            <a:r>
              <a:rPr lang="ko-KR" altLang="en-US"/>
              <a:t>를 활용한 추천 기능이다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 추천하려는 게시글의 글 번호인 </a:t>
            </a:r>
            <a:r>
              <a:rPr lang="en-US" altLang="ko-KR"/>
              <a:t>pk</a:t>
            </a:r>
            <a:r>
              <a:rPr lang="ko-KR" altLang="en-US"/>
              <a:t>를 전달한다 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에서 추천하려는 접속자가 추천자 목록 테이블에 있는지 확인한 후에</a:t>
            </a:r>
            <a:r>
              <a:rPr lang="en-US" altLang="ko-KR"/>
              <a:t>,</a:t>
            </a:r>
            <a:r>
              <a:rPr lang="ko-KR" altLang="en-US"/>
              <a:t> 존재 한다면 </a:t>
            </a:r>
            <a:r>
              <a:rPr lang="en-US" altLang="ko-KR"/>
              <a:t>“</a:t>
            </a:r>
            <a:r>
              <a:rPr lang="ko-KR" altLang="en-US"/>
              <a:t>추천 중복입니다</a:t>
            </a:r>
            <a:r>
              <a:rPr lang="en-US" altLang="ko-KR"/>
              <a:t>”</a:t>
            </a:r>
            <a:r>
              <a:rPr lang="ko-KR" altLang="en-US"/>
              <a:t> 라는 문구가 나오고</a:t>
            </a:r>
          </a:p>
          <a:p>
            <a:pPr lvl="0">
              <a:defRPr/>
            </a:pPr>
            <a:r>
              <a:rPr lang="ko-KR" altLang="en-US"/>
              <a:t>존재하지 않는다면 추천을 추천자 목록 테이블에 </a:t>
            </a:r>
            <a:r>
              <a:rPr lang="en-US" altLang="ko-KR"/>
              <a:t>insert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게시판 테이블에 추천수를 </a:t>
            </a:r>
            <a:r>
              <a:rPr lang="en-US" altLang="ko-KR"/>
              <a:t>update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ko-KR" altLang="en-US"/>
              <a:t>뷰에 추천수를 보이기 위해 게시판 테이블의 추천 컬럼을 </a:t>
            </a:r>
            <a:r>
              <a:rPr lang="en-US" altLang="ko-KR"/>
              <a:t>select</a:t>
            </a:r>
            <a:r>
              <a:rPr lang="ko-KR" altLang="en-US"/>
              <a:t> 한다 </a:t>
            </a:r>
          </a:p>
          <a:p>
            <a:pPr lvl="0">
              <a:defRPr/>
            </a:pP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327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 아이디로 로그인 할 경우만 삭제 가능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28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 아이디로 로그인 할 경우만 삭제 가능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128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별 학생들을 모두 조회하고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팀장여부를</a:t>
            </a:r>
            <a:r>
              <a:rPr lang="ko-KR" altLang="en-US" dirty="0"/>
              <a:t> 확인하며 버튼 클릭을 통해 </a:t>
            </a:r>
            <a:r>
              <a:rPr lang="ko-KR" altLang="en-US" dirty="0" err="1"/>
              <a:t>팀장여부를</a:t>
            </a:r>
            <a:r>
              <a:rPr lang="ko-KR" altLang="en-US" dirty="0"/>
              <a:t> 선택하여 팀장 권한을 부여할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와 권한 승인여부를</a:t>
            </a:r>
            <a:endParaRPr lang="en-US" altLang="ko-KR" dirty="0"/>
          </a:p>
          <a:p>
            <a:r>
              <a:rPr lang="en-US" altLang="ko-KR" dirty="0" err="1"/>
              <a:t>AList</a:t>
            </a:r>
            <a:r>
              <a:rPr lang="en-US" altLang="ko-KR" dirty="0"/>
              <a:t>, </a:t>
            </a:r>
            <a:r>
              <a:rPr lang="en-US" altLang="ko-KR" dirty="0" err="1"/>
              <a:t>Blist</a:t>
            </a:r>
            <a:r>
              <a:rPr lang="ko-KR" altLang="en-US" dirty="0"/>
              <a:t>로 나눠</a:t>
            </a:r>
            <a:br>
              <a:rPr lang="en-US" altLang="ko-KR" dirty="0"/>
            </a:br>
            <a:r>
              <a:rPr lang="en-US" altLang="ko-KR" dirty="0" err="1"/>
              <a:t>BList</a:t>
            </a:r>
            <a:r>
              <a:rPr lang="ko-KR" altLang="en-US" dirty="0"/>
              <a:t>의 값이 </a:t>
            </a:r>
            <a:r>
              <a:rPr lang="en-US" altLang="ko-KR" dirty="0"/>
              <a:t>“manager”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en-US" altLang="ko-KR" dirty="0" err="1"/>
              <a:t>AList</a:t>
            </a:r>
            <a:r>
              <a:rPr lang="ko-KR" altLang="en-US" dirty="0"/>
              <a:t>의 값과 아닌 값을</a:t>
            </a:r>
            <a:br>
              <a:rPr lang="en-US" altLang="ko-KR" dirty="0"/>
            </a:br>
            <a:r>
              <a:rPr lang="en-US" altLang="ko-KR" dirty="0" err="1"/>
              <a:t>user_manager</a:t>
            </a:r>
            <a:r>
              <a:rPr lang="en-US" altLang="ko-KR" dirty="0"/>
              <a:t> </a:t>
            </a:r>
            <a:r>
              <a:rPr lang="ko-KR" altLang="en-US" dirty="0"/>
              <a:t>리스트와</a:t>
            </a:r>
            <a:br>
              <a:rPr lang="en-US" altLang="ko-KR" dirty="0"/>
            </a:br>
            <a:r>
              <a:rPr lang="en-US" altLang="ko-KR" dirty="0" err="1"/>
              <a:t>user_student</a:t>
            </a:r>
            <a:r>
              <a:rPr lang="en-US" altLang="ko-KR" dirty="0"/>
              <a:t> </a:t>
            </a:r>
            <a:r>
              <a:rPr lang="ko-KR" altLang="en-US" dirty="0"/>
              <a:t>리스트로 나눠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Update</a:t>
            </a:r>
            <a:r>
              <a:rPr lang="ko-KR" altLang="en-US" dirty="0"/>
              <a:t>쿼리를 통해 해당 사용자</a:t>
            </a:r>
            <a:r>
              <a:rPr lang="en-US" altLang="ko-KR" dirty="0"/>
              <a:t>ID</a:t>
            </a:r>
            <a:r>
              <a:rPr lang="ko-KR" altLang="en-US" dirty="0"/>
              <a:t>를 기준으로 </a:t>
            </a:r>
            <a:r>
              <a:rPr lang="ko-KR" altLang="en-US" dirty="0" err="1"/>
              <a:t>팀장권한을</a:t>
            </a:r>
            <a:r>
              <a:rPr lang="ko-KR" altLang="en-US" dirty="0"/>
              <a:t> 수정한다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190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실 별 모든 프로젝트를 조회하여 </a:t>
            </a:r>
            <a:r>
              <a:rPr lang="ko-KR" altLang="en-US" dirty="0" err="1"/>
              <a:t>셀렉트</a:t>
            </a:r>
            <a:r>
              <a:rPr lang="ko-KR" altLang="en-US" dirty="0"/>
              <a:t> 박스에 넣고</a:t>
            </a:r>
            <a:r>
              <a:rPr lang="en-US" altLang="ko-KR" dirty="0"/>
              <a:t>, </a:t>
            </a:r>
            <a:r>
              <a:rPr lang="ko-KR" altLang="en-US" dirty="0"/>
              <a:t>선택된 프로젝트를 기준으로</a:t>
            </a:r>
            <a:endParaRPr lang="en-US" altLang="ko-KR" dirty="0"/>
          </a:p>
          <a:p>
            <a:r>
              <a:rPr lang="ko-KR" altLang="en-US" dirty="0"/>
              <a:t>공지</a:t>
            </a:r>
            <a:r>
              <a:rPr lang="en-US" altLang="ko-KR" baseline="0" dirty="0"/>
              <a:t> / </a:t>
            </a:r>
            <a:r>
              <a:rPr lang="ko-KR" altLang="en-US" baseline="0" dirty="0"/>
              <a:t>자료를 보여준다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삭제 버튼이 선택된 </a:t>
            </a:r>
            <a:r>
              <a:rPr lang="ko-KR" altLang="en-US" dirty="0" err="1"/>
              <a:t>게시글의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값과 프로젝트 </a:t>
            </a:r>
            <a:r>
              <a:rPr lang="en-US" altLang="ko-KR" dirty="0"/>
              <a:t>ID</a:t>
            </a:r>
            <a:r>
              <a:rPr lang="ko-KR" altLang="en-US" dirty="0"/>
              <a:t>값을 받아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ko-KR" altLang="en-US" dirty="0" err="1"/>
              <a:t>게시글을</a:t>
            </a:r>
            <a:r>
              <a:rPr lang="ko-KR" altLang="en-US" dirty="0"/>
              <a:t> 삭제한다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게시글을</a:t>
            </a:r>
            <a:r>
              <a:rPr lang="ko-KR" altLang="en-US" dirty="0"/>
              <a:t> 삭제할 때</a:t>
            </a:r>
            <a:r>
              <a:rPr lang="en-US" altLang="ko-KR" dirty="0"/>
              <a:t>, </a:t>
            </a:r>
            <a:r>
              <a:rPr lang="ko-KR" altLang="en-US" dirty="0"/>
              <a:t>해당 글의 댓글</a:t>
            </a:r>
            <a:r>
              <a:rPr lang="en-US" altLang="ko-KR" dirty="0"/>
              <a:t>, </a:t>
            </a:r>
            <a:r>
              <a:rPr lang="ko-KR" altLang="en-US" dirty="0"/>
              <a:t>좋아요 테이블의 </a:t>
            </a:r>
            <a:endParaRPr lang="en-US" altLang="ko-KR" dirty="0"/>
          </a:p>
          <a:p>
            <a:r>
              <a:rPr lang="ko-KR" altLang="en-US" dirty="0"/>
              <a:t>값도 함께 삭제한다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페이지에서 발생하는 모든 이벤트는 비동기처리를 </a:t>
            </a:r>
            <a:r>
              <a:rPr lang="ko-KR" altLang="en-US" dirty="0" err="1"/>
              <a:t>하게된다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8830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버튼이 선택된 </a:t>
            </a:r>
            <a:r>
              <a:rPr lang="ko-KR" altLang="en-US" dirty="0" err="1"/>
              <a:t>게시글의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값을 기준으로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ko-KR" altLang="en-US" dirty="0" err="1"/>
              <a:t>게시글을</a:t>
            </a:r>
            <a:r>
              <a:rPr lang="ko-KR" altLang="en-US" dirty="0"/>
              <a:t> 삭제한다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230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팀장이 프로젝트 생성을 통해 승인 신청을 </a:t>
            </a:r>
            <a:r>
              <a:rPr lang="ko-KR" altLang="en-US" dirty="0" err="1"/>
              <a:t>하게되면</a:t>
            </a:r>
            <a:r>
              <a:rPr lang="ko-KR" altLang="en-US" dirty="0"/>
              <a:t> 관리자가 프로젝트를 승인하게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멤버리스트에 팀원과 팀원들의 정보에 프로젝트 번호를 </a:t>
            </a:r>
            <a:r>
              <a:rPr lang="ko-KR" altLang="en-US" dirty="0" err="1"/>
              <a:t>부여하게됩니다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다음 프로젝트 정보에 앞에서 보신 단계프로세스를 해당 프로젝트에 넣어 프로젝트 </a:t>
            </a:r>
            <a:r>
              <a:rPr lang="ko-KR" altLang="en-US" dirty="0" err="1"/>
              <a:t>시작시</a:t>
            </a:r>
            <a:r>
              <a:rPr lang="ko-KR" altLang="en-US" dirty="0"/>
              <a:t> 자동으로 생성되도록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프로젝트가 요건이 충분하지 않아 삭제할 경우 데이터를 다 삭제하지 않고 관리자가 프로젝트를 삭제를 누르게 되면 해당 팀원의 정보에 프로젝트 번호를 제거하고 멤버리스트에서 프로젝트 팀원을 삭제하도록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프로젝트 관리를 위해 관리자가 프로젝트 기본정보를 수정할 수 있도록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435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페이지는 관리자가 프로젝트를 관리하기 위한 페이지로 프로젝트 승인 삭제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내용은 다음 페이지에서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478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441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377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통합검색의 경우 </a:t>
            </a:r>
            <a:r>
              <a:rPr lang="en-US" altLang="ko-KR" dirty="0"/>
              <a:t>UNION</a:t>
            </a:r>
            <a:r>
              <a:rPr lang="ko-KR" altLang="en-US" dirty="0"/>
              <a:t>으로 집합처리를 하지 않고 각 게시판을 리스트화해서 키워드가 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, </a:t>
            </a:r>
            <a:r>
              <a:rPr lang="ko-KR" altLang="en-US" dirty="0"/>
              <a:t>작성자와 </a:t>
            </a:r>
            <a:r>
              <a:rPr lang="ko-KR" altLang="en-US" dirty="0" err="1"/>
              <a:t>일치하게되면</a:t>
            </a:r>
            <a:r>
              <a:rPr lang="ko-KR" altLang="en-US" dirty="0"/>
              <a:t> 검색할 수 있도록 구현하여 재사용이 가능하도록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670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통합검색의 경우 </a:t>
            </a:r>
            <a:r>
              <a:rPr lang="en-US" altLang="ko-KR" dirty="0"/>
              <a:t>UNION</a:t>
            </a:r>
            <a:r>
              <a:rPr lang="ko-KR" altLang="en-US" dirty="0"/>
              <a:t>으로 집합처리를 하지 않고 각 게시판을 리스트화해서 키워드가 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, </a:t>
            </a:r>
            <a:r>
              <a:rPr lang="ko-KR" altLang="en-US" dirty="0"/>
              <a:t>작성자와 </a:t>
            </a:r>
            <a:r>
              <a:rPr lang="ko-KR" altLang="en-US" dirty="0" err="1"/>
              <a:t>일치하게되면</a:t>
            </a:r>
            <a:r>
              <a:rPr lang="ko-KR" altLang="en-US" dirty="0"/>
              <a:t> 검색할 수 있도록 구현하여 재사용이 가능하도록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0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화면과 같이 로그인 화면에서 </a:t>
            </a:r>
            <a:r>
              <a:rPr lang="en-US" altLang="ko-KR" dirty="0"/>
              <a:t>ID / PW</a:t>
            </a:r>
            <a:r>
              <a:rPr lang="ko-KR" altLang="en-US" dirty="0"/>
              <a:t>를 이용하여 로그인 하고 </a:t>
            </a:r>
            <a:r>
              <a:rPr lang="en-US" altLang="ko-KR" dirty="0"/>
              <a:t>MAIN</a:t>
            </a:r>
            <a:r>
              <a:rPr lang="ko-KR" altLang="en-US" dirty="0"/>
              <a:t>화면에서 로그아웃 처리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553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사용자가 로그인을 위해 서버에 로그인 요청을 보내면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클라이언트가 제공한 로그인 정보를 기반으로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DB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에서 사용자를 확인합니다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b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그리고 유효한 사용자인 경우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회원 정보를 기반으로 세션을 생성합니다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생성된 세션에 고유한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부여하고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클라이언트에게 응답해 줍니다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3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44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0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작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1902511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968259" y="617358"/>
            <a:ext cx="5931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kern="0" dirty="0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rPr>
              <a:t>PROJECT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rPr>
              <a:t>MANAGEMENT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rPr>
              <a:t>SYSTEM </a:t>
            </a:r>
            <a:endParaRPr lang="ko-KR" altLang="en-US" sz="5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2023/12/01  </a:t>
            </a:r>
            <a:r>
              <a:rPr lang="ko-KR" altLang="en-US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08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91568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작업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403669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3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6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03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8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71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7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2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E806E-485B-4CF3-B717-CFB1C77B6FE6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3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CD092-6F73-252F-031D-A69D2DB43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개발환경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EACA1-A4DA-4FF8-B570-5D1D8E637F7E}"/>
              </a:ext>
            </a:extLst>
          </p:cNvPr>
          <p:cNvGrpSpPr/>
          <p:nvPr/>
        </p:nvGrpSpPr>
        <p:grpSpPr>
          <a:xfrm>
            <a:off x="570271" y="1081548"/>
            <a:ext cx="11071123" cy="5308743"/>
            <a:chOff x="570271" y="1081548"/>
            <a:chExt cx="11071123" cy="530874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683777E-761A-29E8-2AED-1F338DDD7ABD}"/>
                </a:ext>
              </a:extLst>
            </p:cNvPr>
            <p:cNvSpPr/>
            <p:nvPr/>
          </p:nvSpPr>
          <p:spPr>
            <a:xfrm>
              <a:off x="570271" y="1081548"/>
              <a:ext cx="11071123" cy="5308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grpSp>
          <p:nvGrpSpPr>
            <p:cNvPr id="7" name="그룹 1023">
              <a:extLst>
                <a:ext uri="{FF2B5EF4-FFF2-40B4-BE49-F238E27FC236}">
                  <a16:creationId xmlns:a16="http://schemas.microsoft.com/office/drawing/2014/main" id="{CC888FB4-606A-F3E5-3085-FBF524EF5DA4}"/>
                </a:ext>
              </a:extLst>
            </p:cNvPr>
            <p:cNvGrpSpPr/>
            <p:nvPr/>
          </p:nvGrpSpPr>
          <p:grpSpPr>
            <a:xfrm>
              <a:off x="947357" y="1238865"/>
              <a:ext cx="2725460" cy="1815838"/>
              <a:chOff x="5411201" y="1151816"/>
              <a:chExt cx="5438697" cy="3623532"/>
            </a:xfrm>
          </p:grpSpPr>
          <p:pic>
            <p:nvPicPr>
              <p:cNvPr id="22" name="Object 64">
                <a:extLst>
                  <a:ext uri="{FF2B5EF4-FFF2-40B4-BE49-F238E27FC236}">
                    <a16:creationId xmlns:a16="http://schemas.microsoft.com/office/drawing/2014/main" id="{6FA1A8C7-B263-4BDF-BD43-1D24CEDA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11201" y="1151816"/>
                <a:ext cx="5438697" cy="3623532"/>
              </a:xfrm>
              <a:prstGeom prst="rect">
                <a:avLst/>
              </a:prstGeom>
            </p:spPr>
          </p:pic>
        </p:grpSp>
        <p:grpSp>
          <p:nvGrpSpPr>
            <p:cNvPr id="8" name="그룹 1024">
              <a:extLst>
                <a:ext uri="{FF2B5EF4-FFF2-40B4-BE49-F238E27FC236}">
                  <a16:creationId xmlns:a16="http://schemas.microsoft.com/office/drawing/2014/main" id="{78889956-AD48-EAB4-C09E-0FD9B1AD9788}"/>
                </a:ext>
              </a:extLst>
            </p:cNvPr>
            <p:cNvGrpSpPr/>
            <p:nvPr/>
          </p:nvGrpSpPr>
          <p:grpSpPr>
            <a:xfrm>
              <a:off x="3877035" y="1562144"/>
              <a:ext cx="3012734" cy="1506367"/>
              <a:chOff x="702824" y="3721524"/>
              <a:chExt cx="4401832" cy="2200916"/>
            </a:xfrm>
          </p:grpSpPr>
          <p:pic>
            <p:nvPicPr>
              <p:cNvPr id="21" name="Object 67">
                <a:extLst>
                  <a:ext uri="{FF2B5EF4-FFF2-40B4-BE49-F238E27FC236}">
                    <a16:creationId xmlns:a16="http://schemas.microsoft.com/office/drawing/2014/main" id="{3D3BEF7B-C852-8E76-2C81-9A5076810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2824" y="3721524"/>
                <a:ext cx="4401832" cy="2200916"/>
              </a:xfrm>
              <a:prstGeom prst="rect">
                <a:avLst/>
              </a:prstGeom>
            </p:spPr>
          </p:pic>
        </p:grpSp>
        <p:grpSp>
          <p:nvGrpSpPr>
            <p:cNvPr id="9" name="그룹 1025">
              <a:extLst>
                <a:ext uri="{FF2B5EF4-FFF2-40B4-BE49-F238E27FC236}">
                  <a16:creationId xmlns:a16="http://schemas.microsoft.com/office/drawing/2014/main" id="{50EA4D88-A067-4BF4-9FAA-578BF1EB863E}"/>
                </a:ext>
              </a:extLst>
            </p:cNvPr>
            <p:cNvGrpSpPr/>
            <p:nvPr/>
          </p:nvGrpSpPr>
          <p:grpSpPr>
            <a:xfrm>
              <a:off x="7372681" y="1674021"/>
              <a:ext cx="3118443" cy="760121"/>
              <a:chOff x="10755626" y="3721524"/>
              <a:chExt cx="6171429" cy="1504286"/>
            </a:xfrm>
          </p:grpSpPr>
          <p:pic>
            <p:nvPicPr>
              <p:cNvPr id="20" name="Object 70">
                <a:extLst>
                  <a:ext uri="{FF2B5EF4-FFF2-40B4-BE49-F238E27FC236}">
                    <a16:creationId xmlns:a16="http://schemas.microsoft.com/office/drawing/2014/main" id="{63755785-37C7-A029-12C5-542DF06A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55626" y="3721524"/>
                <a:ext cx="6171429" cy="1504286"/>
              </a:xfrm>
              <a:prstGeom prst="rect">
                <a:avLst/>
              </a:prstGeom>
            </p:spPr>
          </p:pic>
        </p:grpSp>
        <p:grpSp>
          <p:nvGrpSpPr>
            <p:cNvPr id="10" name="그룹 1026">
              <a:extLst>
                <a:ext uri="{FF2B5EF4-FFF2-40B4-BE49-F238E27FC236}">
                  <a16:creationId xmlns:a16="http://schemas.microsoft.com/office/drawing/2014/main" id="{D4823926-5E7D-0DE8-A947-37B9998B5E9A}"/>
                </a:ext>
              </a:extLst>
            </p:cNvPr>
            <p:cNvGrpSpPr/>
            <p:nvPr/>
          </p:nvGrpSpPr>
          <p:grpSpPr>
            <a:xfrm>
              <a:off x="4087420" y="2979501"/>
              <a:ext cx="2591964" cy="1619978"/>
              <a:chOff x="5864164" y="4146657"/>
              <a:chExt cx="4757742" cy="2973589"/>
            </a:xfrm>
          </p:grpSpPr>
          <p:pic>
            <p:nvPicPr>
              <p:cNvPr id="19" name="Object 73">
                <a:extLst>
                  <a:ext uri="{FF2B5EF4-FFF2-40B4-BE49-F238E27FC236}">
                    <a16:creationId xmlns:a16="http://schemas.microsoft.com/office/drawing/2014/main" id="{37CA1E46-E73B-61FA-8D78-3C855FA02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64164" y="4146657"/>
                <a:ext cx="4757742" cy="2973589"/>
              </a:xfrm>
              <a:prstGeom prst="rect">
                <a:avLst/>
              </a:prstGeom>
            </p:spPr>
          </p:pic>
        </p:grpSp>
        <p:grpSp>
          <p:nvGrpSpPr>
            <p:cNvPr id="11" name="그룹 1027">
              <a:extLst>
                <a:ext uri="{FF2B5EF4-FFF2-40B4-BE49-F238E27FC236}">
                  <a16:creationId xmlns:a16="http://schemas.microsoft.com/office/drawing/2014/main" id="{8EBD6F48-455A-1974-BFB4-D0D016323F01}"/>
                </a:ext>
              </a:extLst>
            </p:cNvPr>
            <p:cNvGrpSpPr/>
            <p:nvPr/>
          </p:nvGrpSpPr>
          <p:grpSpPr>
            <a:xfrm>
              <a:off x="1304993" y="3224447"/>
              <a:ext cx="1952434" cy="1314028"/>
              <a:chOff x="1111822" y="6716811"/>
              <a:chExt cx="3583836" cy="2411995"/>
            </a:xfrm>
          </p:grpSpPr>
          <p:pic>
            <p:nvPicPr>
              <p:cNvPr id="18" name="Object 76">
                <a:extLst>
                  <a:ext uri="{FF2B5EF4-FFF2-40B4-BE49-F238E27FC236}">
                    <a16:creationId xmlns:a16="http://schemas.microsoft.com/office/drawing/2014/main" id="{C790F4BC-DEFE-74BE-7BDE-BE85E5174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1822" y="6716811"/>
                <a:ext cx="3583836" cy="2411995"/>
              </a:xfrm>
              <a:prstGeom prst="rect">
                <a:avLst/>
              </a:prstGeom>
            </p:spPr>
          </p:pic>
        </p:grpSp>
        <p:grpSp>
          <p:nvGrpSpPr>
            <p:cNvPr id="12" name="그룹 1029">
              <a:extLst>
                <a:ext uri="{FF2B5EF4-FFF2-40B4-BE49-F238E27FC236}">
                  <a16:creationId xmlns:a16="http://schemas.microsoft.com/office/drawing/2014/main" id="{A13124C5-6CAE-9FF2-F920-C7756CB4F74F}"/>
                </a:ext>
              </a:extLst>
            </p:cNvPr>
            <p:cNvGrpSpPr/>
            <p:nvPr/>
          </p:nvGrpSpPr>
          <p:grpSpPr>
            <a:xfrm>
              <a:off x="4201355" y="4868353"/>
              <a:ext cx="2207344" cy="1059525"/>
              <a:chOff x="6513459" y="7870035"/>
              <a:chExt cx="3459152" cy="1660393"/>
            </a:xfrm>
          </p:grpSpPr>
          <p:pic>
            <p:nvPicPr>
              <p:cNvPr id="17" name="Object 82">
                <a:extLst>
                  <a:ext uri="{FF2B5EF4-FFF2-40B4-BE49-F238E27FC236}">
                    <a16:creationId xmlns:a16="http://schemas.microsoft.com/office/drawing/2014/main" id="{9FDB71EA-8470-74E4-C2BA-70AD21F08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13459" y="7870035"/>
                <a:ext cx="3459152" cy="1660393"/>
              </a:xfrm>
              <a:prstGeom prst="rect">
                <a:avLst/>
              </a:prstGeom>
            </p:spPr>
          </p:pic>
        </p:grpSp>
        <p:pic>
          <p:nvPicPr>
            <p:cNvPr id="13" name="Picture 4" descr="post-thumbnail">
              <a:extLst>
                <a:ext uri="{FF2B5EF4-FFF2-40B4-BE49-F238E27FC236}">
                  <a16:creationId xmlns:a16="http://schemas.microsoft.com/office/drawing/2014/main" id="{49F4BDC6-24CD-5B1F-E8E7-80C5F010E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151" y="4868353"/>
              <a:ext cx="2243324" cy="1192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마이바티스(MyBatis) 동적 쿼리 Java로 만들기.">
              <a:extLst>
                <a:ext uri="{FF2B5EF4-FFF2-40B4-BE49-F238E27FC236}">
                  <a16:creationId xmlns:a16="http://schemas.microsoft.com/office/drawing/2014/main" id="{97C682BE-C71F-C948-78CE-67B76C9CF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3952" y="2855076"/>
              <a:ext cx="2207344" cy="165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web 공부] 무료 서버(server) 아파치 톰캣(Apache Tomcat)을 이클립스(eclipse)에 연동하기 : 네이버 블로그">
              <a:extLst>
                <a:ext uri="{FF2B5EF4-FFF2-40B4-BE49-F238E27FC236}">
                  <a16:creationId xmlns:a16="http://schemas.microsoft.com/office/drawing/2014/main" id="{C6F7CFAC-0D3D-3E83-4A54-F8646457B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87" y="2586316"/>
              <a:ext cx="2099867" cy="2099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GitHub Logo, Git Hub Icon With Text On White Background 16833880 Vector Art  at Vecteezy">
              <a:extLst>
                <a:ext uri="{FF2B5EF4-FFF2-40B4-BE49-F238E27FC236}">
                  <a16:creationId xmlns:a16="http://schemas.microsoft.com/office/drawing/2014/main" id="{E9BE5A69-422F-3FE7-49DE-5960F7E7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113" y="4662758"/>
              <a:ext cx="2954594" cy="14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13310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0969" y="2616367"/>
            <a:ext cx="181186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학원 내 모든 강의실 조회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16581" y="2616366"/>
            <a:ext cx="1727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프로젝트 조회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6656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71527" y="2616366"/>
            <a:ext cx="239717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해당 프로젝트에 작성된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모든 공지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자료 조회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62400" y="457200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63730" y="2616366"/>
            <a:ext cx="1473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38" y="3439027"/>
            <a:ext cx="10100456" cy="2401415"/>
          </a:xfrm>
          <a:prstGeom prst="rect">
            <a:avLst/>
          </a:prstGeom>
        </p:spPr>
      </p:pic>
      <p:sp>
        <p:nvSpPr>
          <p:cNvPr id="30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7.9.2. </a:t>
            </a:r>
            <a:r>
              <a:rPr lang="ko-KR" altLang="en-US"/>
              <a:t>게시판 관리</a:t>
            </a:r>
            <a:endParaRPr lang="ko-KR" altLang="en-US" dirty="0"/>
          </a:p>
        </p:txBody>
      </p:sp>
      <p:sp>
        <p:nvSpPr>
          <p:cNvPr id="31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cxnSp>
        <p:nvCxnSpPr>
          <p:cNvPr id="10" name="꺾인 연결선 9"/>
          <p:cNvCxnSpPr>
            <a:stCxn id="19" idx="2"/>
          </p:cNvCxnSpPr>
          <p:nvPr/>
        </p:nvCxnSpPr>
        <p:spPr>
          <a:xfrm rot="5400000">
            <a:off x="1441469" y="3254179"/>
            <a:ext cx="338471" cy="232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20" idx="1"/>
          </p:cNvCxnSpPr>
          <p:nvPr/>
        </p:nvCxnSpPr>
        <p:spPr>
          <a:xfrm rot="10800000" flipV="1">
            <a:off x="2775963" y="2908754"/>
            <a:ext cx="840619" cy="5698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3" idx="1"/>
          </p:cNvCxnSpPr>
          <p:nvPr/>
        </p:nvCxnSpPr>
        <p:spPr>
          <a:xfrm rot="10800000" flipV="1">
            <a:off x="6174659" y="2908754"/>
            <a:ext cx="296869" cy="8373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5" idx="2"/>
          </p:cNvCxnSpPr>
          <p:nvPr/>
        </p:nvCxnSpPr>
        <p:spPr>
          <a:xfrm rot="5400000">
            <a:off x="9966724" y="3538625"/>
            <a:ext cx="771090" cy="9612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5" idx="2"/>
          </p:cNvCxnSpPr>
          <p:nvPr/>
        </p:nvCxnSpPr>
        <p:spPr>
          <a:xfrm rot="16200000" flipH="1">
            <a:off x="10201467" y="3400003"/>
            <a:ext cx="771090" cy="3733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01169" y="1546949"/>
            <a:ext cx="8220509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특정 프로젝트의 게시판의 조회 및 수정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삭제 기능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1169" y="1133322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및 학생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반 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7996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8579" y="2438962"/>
            <a:ext cx="2443047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공지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자료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이벤트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전체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중 한 개를 선택하여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작성자 이름을 기준으로 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검색한다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6309" y="2400462"/>
            <a:ext cx="2997205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작성자 이름이 </a:t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비어있을 경우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해당 카테고리의 모든 글을 </a:t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조회한다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42885" y="2398839"/>
            <a:ext cx="121292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13" y="3815849"/>
            <a:ext cx="10100456" cy="2401415"/>
          </a:xfrm>
          <a:prstGeom prst="rect">
            <a:avLst/>
          </a:prstGeom>
        </p:spPr>
      </p:pic>
      <p:sp>
        <p:nvSpPr>
          <p:cNvPr id="26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7.9.2. </a:t>
            </a:r>
            <a:r>
              <a:rPr lang="ko-KR" altLang="en-US"/>
              <a:t>게시판 관리</a:t>
            </a:r>
            <a:endParaRPr lang="ko-KR" altLang="en-US" dirty="0"/>
          </a:p>
        </p:txBody>
      </p:sp>
      <p:cxnSp>
        <p:nvCxnSpPr>
          <p:cNvPr id="8" name="꺾인 연결선 7"/>
          <p:cNvCxnSpPr>
            <a:stCxn id="19" idx="2"/>
          </p:cNvCxnSpPr>
          <p:nvPr/>
        </p:nvCxnSpPr>
        <p:spPr>
          <a:xfrm rot="5400000">
            <a:off x="1283166" y="4219135"/>
            <a:ext cx="1619893" cy="2139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0" idx="1"/>
          </p:cNvCxnSpPr>
          <p:nvPr/>
        </p:nvCxnSpPr>
        <p:spPr>
          <a:xfrm rot="10800000" flipV="1">
            <a:off x="3569387" y="2939070"/>
            <a:ext cx="1286923" cy="20950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3" idx="2"/>
          </p:cNvCxnSpPr>
          <p:nvPr/>
        </p:nvCxnSpPr>
        <p:spPr>
          <a:xfrm rot="16200000" flipH="1">
            <a:off x="9414889" y="3018070"/>
            <a:ext cx="1415387" cy="13464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01169" y="1546949"/>
            <a:ext cx="8220509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모든 사용자가 접근 가능한 게시판의 조회 및 수정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삭제 기능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1169" y="1133322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및 학생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반 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1893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DB5732-C97B-4649-A224-DA30CE205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7.9.3. </a:t>
            </a:r>
            <a:r>
              <a:rPr lang="ko-KR" altLang="en-US"/>
              <a:t>프로젝트 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984690-2FE0-40FF-9028-ECE906AE0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관리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770E13-7A75-4884-A0BA-0ED9F6513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103" y="5708727"/>
            <a:ext cx="749188" cy="7491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9C3BFF-5223-4ADF-A929-3584CFA5A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68" y="2504878"/>
            <a:ext cx="942202" cy="9422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C672DC2-83B9-4A35-9449-31E5A7393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97" y="2570540"/>
            <a:ext cx="765100" cy="7651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FD6B831-14DF-4D00-80FC-4379E6BB2A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788" y="3547763"/>
            <a:ext cx="904061" cy="9040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3104BC2-91A3-43C1-9F4B-52F2B14C8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151" y="4320411"/>
            <a:ext cx="775140" cy="7751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C67E9CA-45D5-4B4E-ADF1-27712E523A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21" y="3654641"/>
            <a:ext cx="855164" cy="85516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72138D-82F5-48FC-8DF6-F2BFB456CF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08" y="3605908"/>
            <a:ext cx="859273" cy="85927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C858EAD-9BB8-4CFA-8653-4B9C362C27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37" y="4451824"/>
            <a:ext cx="898159" cy="89815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82DA6B-A9A5-4C49-B8E6-1D3BA85843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0" y="5573217"/>
            <a:ext cx="884698" cy="884698"/>
          </a:xfrm>
          <a:prstGeom prst="rect">
            <a:avLst/>
          </a:prstGeom>
        </p:spPr>
      </p:pic>
      <p:cxnSp>
        <p:nvCxnSpPr>
          <p:cNvPr id="41" name="꺾인 연결선 18">
            <a:extLst>
              <a:ext uri="{FF2B5EF4-FFF2-40B4-BE49-F238E27FC236}">
                <a16:creationId xmlns:a16="http://schemas.microsoft.com/office/drawing/2014/main" id="{4B543C9A-23F3-4BDE-A615-0FB1031D80C7}"/>
              </a:ext>
            </a:extLst>
          </p:cNvPr>
          <p:cNvCxnSpPr>
            <a:cxnSpLocks/>
          </p:cNvCxnSpPr>
          <p:nvPr/>
        </p:nvCxnSpPr>
        <p:spPr>
          <a:xfrm>
            <a:off x="1960968" y="2953308"/>
            <a:ext cx="1508535" cy="701333"/>
          </a:xfrm>
          <a:prstGeom prst="bentConnector2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EF19376-6733-4700-A101-5F5D2DAB37DC}"/>
              </a:ext>
            </a:extLst>
          </p:cNvPr>
          <p:cNvCxnSpPr/>
          <p:nvPr/>
        </p:nvCxnSpPr>
        <p:spPr>
          <a:xfrm flipV="1">
            <a:off x="3970506" y="3786038"/>
            <a:ext cx="1661282" cy="20679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176E63C-8F6E-4663-83F5-A90575761775}"/>
              </a:ext>
            </a:extLst>
          </p:cNvPr>
          <p:cNvCxnSpPr/>
          <p:nvPr/>
        </p:nvCxnSpPr>
        <p:spPr>
          <a:xfrm>
            <a:off x="6571546" y="3806717"/>
            <a:ext cx="1552165" cy="1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34">
            <a:extLst>
              <a:ext uri="{FF2B5EF4-FFF2-40B4-BE49-F238E27FC236}">
                <a16:creationId xmlns:a16="http://schemas.microsoft.com/office/drawing/2014/main" id="{D5AEDC52-C965-4FB8-B198-D2162E748BC4}"/>
              </a:ext>
            </a:extLst>
          </p:cNvPr>
          <p:cNvCxnSpPr/>
          <p:nvPr/>
        </p:nvCxnSpPr>
        <p:spPr>
          <a:xfrm flipV="1">
            <a:off x="9212942" y="3108122"/>
            <a:ext cx="1021031" cy="677917"/>
          </a:xfrm>
          <a:prstGeom prst="bentConnector3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39">
            <a:extLst>
              <a:ext uri="{FF2B5EF4-FFF2-40B4-BE49-F238E27FC236}">
                <a16:creationId xmlns:a16="http://schemas.microsoft.com/office/drawing/2014/main" id="{D433110E-1286-4169-B555-97AB895D08B7}"/>
              </a:ext>
            </a:extLst>
          </p:cNvPr>
          <p:cNvCxnSpPr/>
          <p:nvPr/>
        </p:nvCxnSpPr>
        <p:spPr>
          <a:xfrm rot="10800000">
            <a:off x="9212943" y="4257268"/>
            <a:ext cx="1073052" cy="532325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3">
            <a:extLst>
              <a:ext uri="{FF2B5EF4-FFF2-40B4-BE49-F238E27FC236}">
                <a16:creationId xmlns:a16="http://schemas.microsoft.com/office/drawing/2014/main" id="{A9AA693D-669E-4C6F-9C10-D54F532A72AC}"/>
              </a:ext>
            </a:extLst>
          </p:cNvPr>
          <p:cNvCxnSpPr>
            <a:cxnSpLocks/>
            <a:stCxn id="37" idx="2"/>
          </p:cNvCxnSpPr>
          <p:nvPr/>
        </p:nvCxnSpPr>
        <p:spPr>
          <a:xfrm rot="5400000">
            <a:off x="2414907" y="3989951"/>
            <a:ext cx="534742" cy="1574451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CA20AA0-1051-420B-ACF1-EF7410CD4979}"/>
              </a:ext>
            </a:extLst>
          </p:cNvPr>
          <p:cNvCxnSpPr/>
          <p:nvPr/>
        </p:nvCxnSpPr>
        <p:spPr>
          <a:xfrm flipH="1" flipV="1">
            <a:off x="6571546" y="4302780"/>
            <a:ext cx="1516468" cy="70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F596CCB-65EC-4F7D-8DF3-1E07CCFFCE05}"/>
              </a:ext>
            </a:extLst>
          </p:cNvPr>
          <p:cNvCxnSpPr/>
          <p:nvPr/>
        </p:nvCxnSpPr>
        <p:spPr>
          <a:xfrm flipH="1">
            <a:off x="4042913" y="4316820"/>
            <a:ext cx="151545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5EF03E-45AD-4E10-A902-FBDC9C5DCA9E}"/>
              </a:ext>
            </a:extLst>
          </p:cNvPr>
          <p:cNvCxnSpPr>
            <a:endCxn id="32" idx="1"/>
          </p:cNvCxnSpPr>
          <p:nvPr/>
        </p:nvCxnSpPr>
        <p:spPr>
          <a:xfrm>
            <a:off x="1905870" y="6083321"/>
            <a:ext cx="8625233" cy="0"/>
          </a:xfrm>
          <a:prstGeom prst="straightConnector1">
            <a:avLst/>
          </a:prstGeom>
          <a:ln w="38100">
            <a:solidFill>
              <a:srgbClr val="A2D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ED6384-3828-4AC1-ACA9-D0AFB3086D2E}"/>
              </a:ext>
            </a:extLst>
          </p:cNvPr>
          <p:cNvSpPr txBox="1"/>
          <p:nvPr/>
        </p:nvSpPr>
        <p:spPr>
          <a:xfrm>
            <a:off x="1005154" y="3577519"/>
            <a:ext cx="99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승인신청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7F1828-F662-4D23-8B43-0BC8E1A5270C}"/>
              </a:ext>
            </a:extLst>
          </p:cNvPr>
          <p:cNvSpPr txBox="1"/>
          <p:nvPr/>
        </p:nvSpPr>
        <p:spPr>
          <a:xfrm>
            <a:off x="5139191" y="3173170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추가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201714-780D-4463-B8A5-C6B57AA79D0E}"/>
              </a:ext>
            </a:extLst>
          </p:cNvPr>
          <p:cNvSpPr txBox="1"/>
          <p:nvPr/>
        </p:nvSpPr>
        <p:spPr>
          <a:xfrm>
            <a:off x="8003357" y="3148391"/>
            <a:ext cx="190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단계프로세스 생성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245C1-27B7-4A5D-9FC9-1FAE2B1762BE}"/>
              </a:ext>
            </a:extLst>
          </p:cNvPr>
          <p:cNvSpPr txBox="1"/>
          <p:nvPr/>
        </p:nvSpPr>
        <p:spPr>
          <a:xfrm>
            <a:off x="10206670" y="3425370"/>
            <a:ext cx="1421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C2CDD2-1E81-4678-8AFC-AD336CB6CBC3}"/>
              </a:ext>
            </a:extLst>
          </p:cNvPr>
          <p:cNvSpPr txBox="1"/>
          <p:nvPr/>
        </p:nvSpPr>
        <p:spPr>
          <a:xfrm>
            <a:off x="10355296" y="5162368"/>
            <a:ext cx="132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삭제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4A463E-D5A7-4E9B-B404-2DCD6E8A275D}"/>
              </a:ext>
            </a:extLst>
          </p:cNvPr>
          <p:cNvSpPr txBox="1"/>
          <p:nvPr/>
        </p:nvSpPr>
        <p:spPr>
          <a:xfrm>
            <a:off x="5029309" y="4575919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삭제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DBBFCC-D13F-4555-908F-2C8E6F7F8961}"/>
              </a:ext>
            </a:extLst>
          </p:cNvPr>
          <p:cNvSpPr txBox="1"/>
          <p:nvPr/>
        </p:nvSpPr>
        <p:spPr>
          <a:xfrm>
            <a:off x="8189152" y="4667508"/>
            <a:ext cx="96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문서 닫힘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B652A2-764C-41DA-BB0E-DBE6399585E5}"/>
              </a:ext>
            </a:extLst>
          </p:cNvPr>
          <p:cNvSpPr txBox="1"/>
          <p:nvPr/>
        </p:nvSpPr>
        <p:spPr>
          <a:xfrm>
            <a:off x="4807417" y="5665032"/>
            <a:ext cx="280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관리자 프로젝트 기본정보 수정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01169" y="1546949"/>
            <a:ext cx="8220509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신청시 관리자 권한 승인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삭제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수정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01169" y="1133322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관리자 프로젝트 관리 프로젝트 생성 승인 프로세스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2415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92816B-9609-4CFE-A907-9B4D73C5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7" y="2650073"/>
            <a:ext cx="11895851" cy="341475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4EC372-4899-4D72-AFAA-C954A6982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7.9.3. </a:t>
            </a:r>
            <a:r>
              <a:rPr lang="ko-KR" altLang="en-US"/>
              <a:t>프로젝트 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D3C2C-D0CD-49EF-9DA0-A443BCDA59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관리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147E5-8142-4700-89F0-4BB90ABFE200}"/>
              </a:ext>
            </a:extLst>
          </p:cNvPr>
          <p:cNvSpPr/>
          <p:nvPr/>
        </p:nvSpPr>
        <p:spPr>
          <a:xfrm>
            <a:off x="10092077" y="3527846"/>
            <a:ext cx="627315" cy="19827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C0DE3-DC7B-4381-B545-7029C184AE68}"/>
              </a:ext>
            </a:extLst>
          </p:cNvPr>
          <p:cNvSpPr/>
          <p:nvPr/>
        </p:nvSpPr>
        <p:spPr>
          <a:xfrm>
            <a:off x="11082592" y="3527846"/>
            <a:ext cx="627315" cy="19792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1169" y="1546949"/>
            <a:ext cx="10171240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생성 승인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삭제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기본 정보 수정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169" y="1133322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관리자 프로젝트 관리 프로젝트 생성 승인 프로세스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8518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8581" y="2882851"/>
            <a:ext cx="267204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반 번호는 </a:t>
            </a:r>
            <a:b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최소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100,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9999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이다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b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</a:b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숫자가 아닌 다른 타입을 입력하면 숫자를 입력하라는 에러메시지가 출력된다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강의 이름은 </a:t>
            </a:r>
            <a:b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100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자이다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25" y="2882851"/>
            <a:ext cx="5277507" cy="2761486"/>
          </a:xfrm>
          <a:prstGeom prst="rect">
            <a:avLst/>
          </a:prstGeom>
        </p:spPr>
      </p:pic>
      <p:sp>
        <p:nvSpPr>
          <p:cNvPr id="13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반 생성</a:t>
            </a:r>
          </a:p>
        </p:txBody>
      </p:sp>
      <p:sp>
        <p:nvSpPr>
          <p:cNvPr id="15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7.9.4. </a:t>
            </a:r>
            <a:r>
              <a:rPr lang="ko-KR" altLang="en-US"/>
              <a:t>반 생성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3480621" y="3898514"/>
            <a:ext cx="344127" cy="1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01169" y="1546949"/>
            <a:ext cx="10171240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관리자가 반을 생성하여 회원가입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마이페이지에서 반을 선택할 수 있다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169" y="1133322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모든 게시글 및 학생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반 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5650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53" y="3480371"/>
            <a:ext cx="10528675" cy="1487373"/>
          </a:xfrm>
          <a:prstGeom prst="rect">
            <a:avLst/>
          </a:prstGeom>
        </p:spPr>
      </p:pic>
      <p:sp>
        <p:nvSpPr>
          <p:cNvPr id="11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반 목록</a:t>
            </a:r>
          </a:p>
        </p:txBody>
      </p:sp>
      <p:sp>
        <p:nvSpPr>
          <p:cNvPr id="1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7.9.5. </a:t>
            </a:r>
            <a:r>
              <a:rPr lang="ko-KR" altLang="en-US"/>
              <a:t>반 목록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1169" y="1546949"/>
            <a:ext cx="10171240" cy="88496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관리자가 생성한 반을 조회하며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강의실을 삭제할 수 있다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           - 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삭제 시 실제로 반이 삭제되지 않고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사용자들의 삭제 여부가 변경된다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1169" y="1133322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모든 게시글 및 학생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반 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8741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5474767" y="5427752"/>
            <a:ext cx="2482459" cy="1187057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S</a:t>
            </a:r>
            <a:endParaRPr lang="ko-KR" altLang="en-US" sz="16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67283" y="5427752"/>
            <a:ext cx="2548018" cy="1187057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S</a:t>
            </a:r>
            <a:endParaRPr lang="ko-KR" altLang="en-US" sz="16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27DE78-A737-48EE-92B5-BCE74116E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/>
              <a:t>&gt; 7.10. </a:t>
            </a:r>
            <a:r>
              <a:rPr lang="ko-KR" altLang="en-US" dirty="0"/>
              <a:t>통합검색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1E72E-29A9-4DE1-8822-4D337082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99582-0245-4E47-A43B-9AAFC7EE0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2" y="4040655"/>
            <a:ext cx="1232444" cy="974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76E95-443E-452C-B379-FDD04DB21DEF}"/>
              </a:ext>
            </a:extLst>
          </p:cNvPr>
          <p:cNvSpPr txBox="1"/>
          <p:nvPr/>
        </p:nvSpPr>
        <p:spPr>
          <a:xfrm>
            <a:off x="4350419" y="5050008"/>
            <a:ext cx="3480170" cy="365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각 게시판 테이블 리스트화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136A-C0F3-4595-9624-F15E911C4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38" y="4139271"/>
            <a:ext cx="982928" cy="776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88733-1CBD-4E04-87B1-ADAEB47A5449}"/>
              </a:ext>
            </a:extLst>
          </p:cNvPr>
          <p:cNvSpPr txBox="1"/>
          <p:nvPr/>
        </p:nvSpPr>
        <p:spPr>
          <a:xfrm>
            <a:off x="1147588" y="5019106"/>
            <a:ext cx="1122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키워드 검색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76F6E1-C13C-458A-BC54-A5F2774FC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81" y="3317624"/>
            <a:ext cx="928489" cy="7339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E86F7-B79E-41CA-9B7A-EA8FC1423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708" y="4160788"/>
            <a:ext cx="928489" cy="733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8B7C24-CC12-48A7-AB96-3C9A9D4F7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81" y="5036119"/>
            <a:ext cx="928489" cy="733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0D60F6-B816-4A71-AA02-D04E533B4192}"/>
              </a:ext>
            </a:extLst>
          </p:cNvPr>
          <p:cNvSpPr txBox="1"/>
          <p:nvPr/>
        </p:nvSpPr>
        <p:spPr>
          <a:xfrm>
            <a:off x="9674107" y="3750087"/>
            <a:ext cx="965820" cy="365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제목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76EF5-4CB8-49B5-AFF0-A695623B5F80}"/>
              </a:ext>
            </a:extLst>
          </p:cNvPr>
          <p:cNvSpPr txBox="1"/>
          <p:nvPr/>
        </p:nvSpPr>
        <p:spPr>
          <a:xfrm>
            <a:off x="9674107" y="5226205"/>
            <a:ext cx="1307684" cy="365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D4C9A-844E-479E-8BF5-5F7508AF4806}"/>
              </a:ext>
            </a:extLst>
          </p:cNvPr>
          <p:cNvSpPr txBox="1"/>
          <p:nvPr/>
        </p:nvSpPr>
        <p:spPr>
          <a:xfrm>
            <a:off x="9674107" y="4483754"/>
            <a:ext cx="965820" cy="365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본문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36AEB8-3E45-458F-860D-30B4E1CF27BF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2270165" y="4527760"/>
            <a:ext cx="24063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FE3F79-B747-4332-9FBD-126BBE4B34C6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5908966" y="3684596"/>
            <a:ext cx="2805215" cy="84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A39603-256B-4FFA-8D3E-2E6C50BB502E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5908966" y="4527760"/>
            <a:ext cx="2818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0D15B41-0D4F-4BED-94A1-BEFBB96119E6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5908966" y="4527761"/>
            <a:ext cx="2805215" cy="87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101169" y="1546948"/>
            <a:ext cx="10171240" cy="198756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검색 범위   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        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작업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회의록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공지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자료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업무보고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공통 게시판 </a:t>
            </a:r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    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전체 공지사항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이벤트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Q&amp;A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게시판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169" y="1133322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PMS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시스템 내의 각 게시물 및 자료 및 작업내역을 통합하여 검색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13902" y="5545576"/>
            <a:ext cx="1049965" cy="40592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작업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613902" y="6089812"/>
            <a:ext cx="1049965" cy="40592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786591" y="5530869"/>
            <a:ext cx="1049965" cy="40592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회의록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786591" y="6075105"/>
            <a:ext cx="1049965" cy="40592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업무보고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798151" y="5545576"/>
            <a:ext cx="1076317" cy="412390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공지사항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798150" y="6083344"/>
            <a:ext cx="1076317" cy="412390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자유게시판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20601" y="5545576"/>
            <a:ext cx="1076317" cy="412390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19498" y="6083344"/>
            <a:ext cx="1076317" cy="412390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498037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27DE78-A737-48EE-92B5-BCE74116E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7.10. </a:t>
            </a:r>
            <a:r>
              <a:rPr lang="ko-KR" altLang="en-US"/>
              <a:t>통합검색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1E72E-29A9-4DE1-8822-4D337082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1343598"/>
            <a:ext cx="8891588" cy="5223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272338" y="1243013"/>
            <a:ext cx="1971675" cy="614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38" y="2175709"/>
            <a:ext cx="3428999" cy="409598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830589" y="3964431"/>
            <a:ext cx="1085850" cy="373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59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600000101010101" charset="-127"/>
                <a:ea typeface="Noto Sans KR" panose="020B0600000101010101" charset="-127"/>
              </a:rPr>
              <a:t>Project delivery capabilities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50395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200">
                <a:latin typeface="Noto Sans KR" panose="020B0600000101010101" charset="-127"/>
                <a:ea typeface="Noto Sans KR" panose="020B0600000101010101" charset="-127"/>
              </a:rPr>
              <a:t>04. </a:t>
            </a:r>
            <a:r>
              <a:rPr lang="ko-KR" altLang="en-US" sz="52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52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07590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79069"/>
              </p:ext>
            </p:extLst>
          </p:nvPr>
        </p:nvGraphicFramePr>
        <p:xfrm>
          <a:off x="568960" y="1184791"/>
          <a:ext cx="11054080" cy="5512635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21790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754876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677414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43401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411781">
                <a:tc rowSpan="5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1.</a:t>
                      </a:r>
                      <a:r>
                        <a:rPr lang="en-US" altLang="ko-KR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회원관리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    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1.1.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로그아웃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ID/PW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로그인 화면에서 로그인하고 메인 화면에서 로그아웃 처리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1.2. </a:t>
                      </a:r>
                      <a:r>
                        <a:rPr lang="ko-KR" altLang="en-US" sz="1500" b="0" u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회원가입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아이디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비밀번호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반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주소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이메일 등 개인정보를 받아 회원가입 처리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1.3</a:t>
                      </a:r>
                      <a:r>
                        <a:rPr lang="en-US" altLang="ko-KR" sz="1500" b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 정보 설정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나의 회원정보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알림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채팅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ON OFF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회원정보 수정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와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PW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일치하면 프로필 사진 및 기본적인 회원정보 수정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1.5.</a:t>
                      </a:r>
                      <a:r>
                        <a:rPr lang="en-US" altLang="ko-KR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페이지 접근 제한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InterCeptor</a:t>
                      </a:r>
                      <a:r>
                        <a:rPr lang="ko-KR" altLang="en-US" sz="15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사용하여 페이지 접근 제한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411781"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2. 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MAIN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화면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2.1. 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 </a:t>
                      </a:r>
                      <a:r>
                        <a:rPr lang="ko-KR" altLang="en-US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시스템 소개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</a:t>
                      </a:r>
                      <a:r>
                        <a:rPr lang="ko-KR" altLang="en-US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란 무엇인지 개요와 장점 소개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96080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2.2. 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상단</a:t>
                      </a:r>
                      <a:r>
                        <a:rPr lang="en-US" altLang="ko-KR" sz="1600"/>
                        <a:t>·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좌측메뉴</a:t>
                      </a:r>
                      <a:r>
                        <a:rPr lang="en-US" altLang="ko-KR" sz="1600"/>
                        <a:t>·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메인 화면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상단 메뉴 </a:t>
                      </a:r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500" b="0" i="0" kern="1200" baseline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</a:t>
                      </a:r>
                      <a:r>
                        <a:rPr lang="ko-KR" altLang="en-US" sz="1500" b="0" i="0" kern="1200" baseline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로고</a:t>
                      </a:r>
                      <a:r>
                        <a:rPr lang="en-US" altLang="ko-KR" sz="1500" b="0" i="0" kern="1200" baseline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로그인한 사용자 정보</a:t>
                      </a:r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500" b="0" i="0" kern="1200" baseline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채팅</a:t>
                      </a:r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</a:t>
                      </a:r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 정보 설정</a:t>
                      </a:r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로그아웃</a:t>
                      </a:r>
                      <a:endParaRPr lang="en-US" altLang="ko-KR" sz="1500" b="0" i="0" kern="120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  <a:p>
                      <a:pPr algn="l" rtl="0" fontAlgn="b"/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좌측 메뉴 </a:t>
                      </a:r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: PMS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시스템의 사이트 맵 역할</a:t>
                      </a:r>
                      <a:endParaRPr lang="en-US" altLang="ko-KR" sz="1500" b="0" i="0" kern="120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  <a:p>
                      <a:pPr algn="l" rtl="0" fontAlgn="b"/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포탈 제공 </a:t>
                      </a:r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: PMS</a:t>
                      </a:r>
                      <a:r>
                        <a:rPr lang="ko-KR" altLang="en-US" sz="1500" b="0" i="0" kern="1200" baseline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정보</a:t>
                      </a:r>
                      <a:r>
                        <a:rPr lang="en-US" altLang="ko-KR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공통 </a:t>
                      </a:r>
                      <a:r>
                        <a:rPr lang="ko-KR" altLang="en-US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전사 게시판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이벤트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자유게시판</a:t>
                      </a:r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Q&amp;A </a:t>
                      </a:r>
                      <a:r>
                        <a:rPr lang="ko-KR" altLang="en-US" sz="1500" b="0" i="0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게시물 조회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411781">
                <a:tc rowSpan="4"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3.1. STOMP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흐름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 소켓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STOMP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설명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3.2.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메인헤더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endParaRPr lang="ko-KR" altLang="en-US" sz="1500" b="1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사용자의 최신 채팅 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정보를 조회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3.3.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통해 해당 </a:t>
                      </a:r>
                      <a:r>
                        <a:rPr lang="ko-KR" altLang="en-US" sz="1500" b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채팅방의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메시지 조회</a:t>
                      </a:r>
                      <a:r>
                        <a:rPr lang="en-US" altLang="ko-KR" sz="1500" b="0" baseline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baseline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및</a:t>
                      </a:r>
                      <a:r>
                        <a:rPr lang="en-US" altLang="ko-KR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읽음처리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3.4.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발신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메시지를 통해 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데이터베이스에 저장</a:t>
                      </a:r>
                      <a:r>
                        <a:rPr lang="en-US" altLang="ko-KR" sz="1500" b="0" baseline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baseline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및 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상대방에게 전달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150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1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49497"/>
              </p:ext>
            </p:extLst>
          </p:nvPr>
        </p:nvGraphicFramePr>
        <p:xfrm>
          <a:off x="568960" y="1184793"/>
          <a:ext cx="11054080" cy="552476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39984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3208630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205466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42354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1479213">
                <a:tc rowSpan="3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4.</a:t>
                      </a:r>
                      <a:r>
                        <a:rPr lang="en-US" altLang="ko-KR" sz="1500" b="0" baseline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baseline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알림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                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4.1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학생 권한 알림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게시글에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등록된 신규 답글 알림 제공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게시글에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등록된 신규 댓글 개수 알림 제공</a:t>
                      </a:r>
                      <a:b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회의 참석자로 지정된 경우 회의 당일 알림 제공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744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4.2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 권한 알림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학생 권한 알림 외 프로젝트 생성 승인 알림 추가 제공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744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4.3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권한 알림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 승인 상태 프로젝트 생성 신청 건수 알림 제공</a:t>
                      </a:r>
                      <a:b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401845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5.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내 글 모음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쓴 게시글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쓴 게시글 모음 조회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5084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5.2.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댓글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쓴 댓글 모음 조회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 댓글로 이동효과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1039561"/>
                  </a:ext>
                </a:extLst>
              </a:tr>
              <a:tr h="448321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5.3.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</a:t>
                      </a:r>
                      <a:r>
                        <a:rPr lang="ko-KR" altLang="en-US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추천한 게시글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추천한 게시글 모음 조회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7740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6.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오늘 할 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6.1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To-Do List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오늘 할일 등록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기능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일별 조회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2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32793"/>
              </p:ext>
            </p:extLst>
          </p:nvPr>
        </p:nvGraphicFramePr>
        <p:xfrm>
          <a:off x="568960" y="1184800"/>
          <a:ext cx="11054080" cy="552476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02740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3057846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393494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42400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484263">
                <a:tc rowSpan="11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</a:t>
                      </a:r>
                      <a:endParaRPr lang="en-US" altLang="ko-KR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생성페이지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팀장이 프로젝트 관련된 전반적인 사항 기입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이름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시작종료일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팀장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팀원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프로젝트소개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oto Sans KR" panose="020B0600000101010101" charset="-127"/>
                          <a:ea typeface="Noto Sans KR" panose="020B0600000101010101" charset="-127"/>
                        </a:rPr>
                        <a:t>7.2.</a:t>
                      </a:r>
                      <a:r>
                        <a:rPr lang="en-US" altLang="ko-KR" sz="1500" baseline="0" dirty="0"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단계 프로파일</a:t>
                      </a:r>
                      <a:endParaRPr lang="ko-KR" altLang="en-US" sz="1500" dirty="0"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생성페이지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내용을 조회 및 수정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7.2.1.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정보 조회 및 수정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생성페이지 내용을 조회 및 수정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7.2.2.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단계 설정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기본단계 조회 및 추가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단계설정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7.2.3.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포트폴리오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프로젝트에 관한 내용을 포트폴리오로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한장에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정리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87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7.3.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Home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기본 정보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진척률 차트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최신 회의일정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자료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업무보고 조회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7672667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7.4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목록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등록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검색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정렬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7.5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보드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Chart API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활용한 다양한  작업 데이터  시각화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429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7.6.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</a:t>
                      </a:r>
                      <a:r>
                        <a:rPr lang="ko-KR" altLang="ko-KR" sz="1500" b="0" i="0" u="none" strike="noStrike" kern="120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타임 </a:t>
                      </a:r>
                      <a:r>
                        <a:rPr lang="ko-KR" altLang="ko-KR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라인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eaLnBrk="1" fontAlgn="ctr" latinLnBrk="1" hangingPunct="1"/>
                      <a:r>
                        <a:rPr lang="en-US" altLang="ko-KR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Google chart API</a:t>
                      </a:r>
                      <a:r>
                        <a:rPr lang="ko-KR" altLang="ko-KR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를 이용한 </a:t>
                      </a:r>
                      <a:r>
                        <a:rPr lang="ko-KR" altLang="ko-KR" sz="15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인원별</a:t>
                      </a:r>
                      <a:r>
                        <a:rPr lang="ko-KR" altLang="ko-KR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 작업 타임라인 시각화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409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7.7.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휴지통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휴지통 목록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복구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영구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701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6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13593"/>
              </p:ext>
            </p:extLst>
          </p:nvPr>
        </p:nvGraphicFramePr>
        <p:xfrm>
          <a:off x="568960" y="1184791"/>
          <a:ext cx="11054080" cy="540585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50365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3003124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400591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8003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518015">
                <a:tc rowSpan="7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7.11.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캘린더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진행중인 프로젝트의 전체 기간 확인 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410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진행중인 프로젝트에 등록된 회의 일정 확인 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4214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캘린더 형태로 전체 회의 일정 제공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432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7.12.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회의록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회의 일정 및 회의록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404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7.13.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자료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 및 자료 등록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답변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 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405130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solidFill>
                          <a:srgbClr val="FF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7.14.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업무보고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일일보고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및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주간보고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 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433939">
                <a:tc vMerge="1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latin typeface="Noto Sans KR" panose="020B0600000101010101" charset="-127"/>
                          <a:ea typeface="Noto Sans KR" panose="020B0600000101010101" charset="-127"/>
                        </a:rPr>
                        <a:t>7.15. </a:t>
                      </a:r>
                      <a:r>
                        <a:rPr lang="ko-KR" altLang="en-US" sz="1500">
                          <a:latin typeface="Noto Sans KR" panose="020B0600000101010101" charset="-127"/>
                          <a:ea typeface="Noto Sans KR" panose="020B0600000101010101" charset="-127"/>
                        </a:rPr>
                        <a:t>완료 프로젝트 목록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>
                          <a:latin typeface="Noto Sans KR" panose="020B0600000101010101" charset="-127"/>
                          <a:ea typeface="Noto Sans KR" panose="020B0600000101010101" charset="-127"/>
                        </a:rPr>
                        <a:t>완료된 프로젝트 기본 정보 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472947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500">
                          <a:latin typeface="Noto Sans KR" panose="020B0600000101010101" charset="-127"/>
                          <a:ea typeface="Noto Sans KR" panose="020B0600000101010101" charset="-127"/>
                        </a:rPr>
                        <a:t>8. </a:t>
                      </a:r>
                      <a:r>
                        <a:rPr lang="ko-KR" altLang="en-US" sz="1500">
                          <a:latin typeface="Noto Sans KR" panose="020B0600000101010101" charset="-127"/>
                          <a:ea typeface="Noto Sans KR" panose="020B0600000101010101" charset="-127"/>
                        </a:rPr>
                        <a:t>전체 게시판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8.1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공지사항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관리자 계정만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 가능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5818711"/>
                  </a:ext>
                </a:extLst>
              </a:tr>
              <a:tr h="404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8.2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이벤트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2000"/>
                        </a:lnSpc>
                      </a:pP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삭제능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677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8.3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</a:t>
                      </a:r>
                      <a:r>
                        <a:rPr 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자유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 등록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삭제능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865721"/>
                  </a:ext>
                </a:extLst>
              </a:tr>
              <a:tr h="390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8.4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Q&amp;A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2000"/>
                        </a:lnSpc>
                      </a:pP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 가능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 기능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답변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질문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종류 별 검색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638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8.5.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 공통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 프로세스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작성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</a:t>
                      </a:r>
                      <a:r>
                        <a:rPr lang="en-US" altLang="ko-KR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등록</a:t>
                      </a:r>
                      <a:r>
                        <a:rPr lang="en-US" altLang="ko-KR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답글</a:t>
                      </a:r>
                      <a:r>
                        <a:rPr lang="en-US" altLang="ko-KR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등록</a:t>
                      </a:r>
                      <a:r>
                        <a:rPr lang="en-US" altLang="ko-KR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02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58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567183"/>
              </p:ext>
            </p:extLst>
          </p:nvPr>
        </p:nvGraphicFramePr>
        <p:xfrm>
          <a:off x="568960" y="1184791"/>
          <a:ext cx="11054080" cy="2963643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26565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348394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979121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5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9.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설정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9.1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 권한 설정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모든 반 조회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반 학생들의 팀장여부 조회 및 권한부여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9.2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관리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특정 프로젝트의 게시글 또는 모든 사용자가 접근 가능한 게시판의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 및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기능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9.3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관리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승인 및 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9.4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반 생성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강의실 번호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강좌 이름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담당 강사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기간 입력 후 반 생성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437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9.5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목록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반 조회 및 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시 학생들의 삭제상태만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  <a:tr h="53845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10. </a:t>
                      </a:r>
                      <a:r>
                        <a:rPr lang="ko-KR" altLang="en-US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통합검색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게시용 게시판 및 작업에 관련된 내용 통합검색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50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6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600000101010101" charset="-127"/>
                <a:ea typeface="Noto Sans KR" panose="020B0600000101010101" charset="-127"/>
              </a:rPr>
              <a:t>System Process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05. </a:t>
            </a:r>
            <a:r>
              <a:rPr lang="ko-KR" altLang="en-US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시스템 </a:t>
            </a:r>
            <a:r>
              <a:rPr lang="ko-KR" altLang="en-US" sz="54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1697045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D46D5-50C4-7263-1779-400B1C950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시스템 </a:t>
            </a:r>
            <a:r>
              <a:rPr lang="ko-KR" altLang="en-US" dirty="0"/>
              <a:t>프로세스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F712B3-DC46-F9CB-2128-CDDE63911CC2}"/>
              </a:ext>
            </a:extLst>
          </p:cNvPr>
          <p:cNvSpPr/>
          <p:nvPr/>
        </p:nvSpPr>
        <p:spPr>
          <a:xfrm>
            <a:off x="458459" y="1630688"/>
            <a:ext cx="2805851" cy="49452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4B67E7-784D-113F-0C77-466DD1924536}"/>
              </a:ext>
            </a:extLst>
          </p:cNvPr>
          <p:cNvSpPr/>
          <p:nvPr/>
        </p:nvSpPr>
        <p:spPr>
          <a:xfrm>
            <a:off x="1395469" y="1484851"/>
            <a:ext cx="931830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회원관리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87D57F-A8F7-FB58-DFB4-368977F6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50" y="1971559"/>
            <a:ext cx="721889" cy="7337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2015053" y="2682126"/>
            <a:ext cx="1069146" cy="37981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7FF76-DD5B-909C-333B-97F1BB65BC9D}"/>
              </a:ext>
            </a:extLst>
          </p:cNvPr>
          <p:cNvSpPr/>
          <p:nvPr/>
        </p:nvSpPr>
        <p:spPr>
          <a:xfrm>
            <a:off x="2015052" y="4572155"/>
            <a:ext cx="1133705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ID/PW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찾기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8750A7-1CF7-4199-B65C-FA2C9867163F}"/>
              </a:ext>
            </a:extLst>
          </p:cNvPr>
          <p:cNvSpPr/>
          <p:nvPr/>
        </p:nvSpPr>
        <p:spPr>
          <a:xfrm>
            <a:off x="79621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사용자</a:t>
            </a:r>
          </a:p>
        </p:txBody>
      </p:sp>
      <p:cxnSp>
        <p:nvCxnSpPr>
          <p:cNvPr id="10" name="꺾인 연결선 28">
            <a:extLst>
              <a:ext uri="{FF2B5EF4-FFF2-40B4-BE49-F238E27FC236}">
                <a16:creationId xmlns:a16="http://schemas.microsoft.com/office/drawing/2014/main" id="{57CB6FC6-53F3-54B8-EB82-7706184B04C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1529840" y="2872034"/>
            <a:ext cx="485213" cy="3684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31">
            <a:extLst>
              <a:ext uri="{FF2B5EF4-FFF2-40B4-BE49-F238E27FC236}">
                <a16:creationId xmlns:a16="http://schemas.microsoft.com/office/drawing/2014/main" id="{CF53A5CD-0F4D-48C7-31D5-735668805AA5}"/>
              </a:ext>
            </a:extLst>
          </p:cNvPr>
          <p:cNvCxnSpPr>
            <a:stCxn id="14" idx="1"/>
            <a:endCxn id="12" idx="1"/>
          </p:cNvCxnSpPr>
          <p:nvPr/>
        </p:nvCxnSpPr>
        <p:spPr>
          <a:xfrm rot="10800000" flipV="1">
            <a:off x="2067345" y="3890290"/>
            <a:ext cx="1606" cy="1811368"/>
          </a:xfrm>
          <a:prstGeom prst="bentConnector3">
            <a:avLst>
              <a:gd name="adj1" fmla="val 14334122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0BB8-42D3-95C7-69A6-EF0C3926621C}"/>
              </a:ext>
            </a:extLst>
          </p:cNvPr>
          <p:cNvSpPr/>
          <p:nvPr/>
        </p:nvSpPr>
        <p:spPr>
          <a:xfrm>
            <a:off x="2067345" y="5496681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로그아웃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868ACB-01C2-204B-65D4-D3DA8A7F0ADB}"/>
              </a:ext>
            </a:extLst>
          </p:cNvPr>
          <p:cNvGrpSpPr/>
          <p:nvPr/>
        </p:nvGrpSpPr>
        <p:grpSpPr>
          <a:xfrm>
            <a:off x="2068951" y="3695451"/>
            <a:ext cx="931830" cy="389677"/>
            <a:chOff x="1533615" y="2225326"/>
            <a:chExt cx="1187216" cy="49647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CA01AB-B686-6D47-2CD9-67B6092BA4A0}"/>
                </a:ext>
              </a:extLst>
            </p:cNvPr>
            <p:cNvSpPr/>
            <p:nvPr/>
          </p:nvSpPr>
          <p:spPr>
            <a:xfrm>
              <a:off x="1533615" y="2225326"/>
              <a:ext cx="1187216" cy="496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로그인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65BA4D0-3287-E172-D4B1-8EBC0A1F4876}"/>
                </a:ext>
              </a:extLst>
            </p:cNvPr>
            <p:cNvSpPr/>
            <p:nvPr/>
          </p:nvSpPr>
          <p:spPr>
            <a:xfrm>
              <a:off x="2559879" y="2466314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cxnSp>
        <p:nvCxnSpPr>
          <p:cNvPr id="23" name="꺾인 연결선 29">
            <a:extLst>
              <a:ext uri="{FF2B5EF4-FFF2-40B4-BE49-F238E27FC236}">
                <a16:creationId xmlns:a16="http://schemas.microsoft.com/office/drawing/2014/main" id="{AC649EFD-0230-5D9C-CD73-949C77FCD9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1046" y="3397180"/>
            <a:ext cx="596539" cy="1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340FAF-7D32-4237-0D4C-9C8D92B1F77F}"/>
              </a:ext>
            </a:extLst>
          </p:cNvPr>
          <p:cNvCxnSpPr>
            <a:cxnSpLocks/>
          </p:cNvCxnSpPr>
          <p:nvPr/>
        </p:nvCxnSpPr>
        <p:spPr>
          <a:xfrm>
            <a:off x="2601918" y="4103310"/>
            <a:ext cx="7397" cy="4688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EA2F3D-FBB3-EBDF-FF05-34CE98A75910}"/>
              </a:ext>
            </a:extLst>
          </p:cNvPr>
          <p:cNvSpPr/>
          <p:nvPr/>
        </p:nvSpPr>
        <p:spPr>
          <a:xfrm>
            <a:off x="350882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AED153-BA18-0646-9438-91362ED46E14}"/>
              </a:ext>
            </a:extLst>
          </p:cNvPr>
          <p:cNvSpPr/>
          <p:nvPr/>
        </p:nvSpPr>
        <p:spPr>
          <a:xfrm>
            <a:off x="5044396" y="1465783"/>
            <a:ext cx="1008174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MAIN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568F459C-DE9E-EDB0-5B3D-880F79BD46C2}"/>
              </a:ext>
            </a:extLst>
          </p:cNvPr>
          <p:cNvSpPr/>
          <p:nvPr/>
        </p:nvSpPr>
        <p:spPr>
          <a:xfrm>
            <a:off x="3804674" y="1836569"/>
            <a:ext cx="3451532" cy="235176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A65621-1E52-D676-D902-72ACF1D16BEE}"/>
              </a:ext>
            </a:extLst>
          </p:cNvPr>
          <p:cNvSpPr/>
          <p:nvPr/>
        </p:nvSpPr>
        <p:spPr>
          <a:xfrm>
            <a:off x="5215337" y="2129733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팀장권한부여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8E686B-4FC0-6DBB-CACE-4B3C2F07470B}"/>
              </a:ext>
            </a:extLst>
          </p:cNvPr>
          <p:cNvSpPr/>
          <p:nvPr/>
        </p:nvSpPr>
        <p:spPr>
          <a:xfrm>
            <a:off x="5210628" y="2890755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endParaRPr lang="en-US" altLang="ko-KR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승인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1E440F-A22A-AAC9-9D77-ACC271AC9605}"/>
              </a:ext>
            </a:extLst>
          </p:cNvPr>
          <p:cNvSpPr/>
          <p:nvPr/>
        </p:nvSpPr>
        <p:spPr>
          <a:xfrm>
            <a:off x="5187046" y="3598115"/>
            <a:ext cx="129485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FA9E15-A3FB-B1F5-15AC-B332DE0420B7}"/>
              </a:ext>
            </a:extLst>
          </p:cNvPr>
          <p:cNvSpPr/>
          <p:nvPr/>
        </p:nvSpPr>
        <p:spPr>
          <a:xfrm>
            <a:off x="783058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6C09AC-7CE6-8E29-CA82-F17D8F396B12}"/>
              </a:ext>
            </a:extLst>
          </p:cNvPr>
          <p:cNvSpPr/>
          <p:nvPr/>
        </p:nvSpPr>
        <p:spPr>
          <a:xfrm>
            <a:off x="9076753" y="1484851"/>
            <a:ext cx="1586979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1971559"/>
            <a:ext cx="721889" cy="73372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13ACBB-C482-0A6E-898C-4016EBC56FCB}"/>
              </a:ext>
            </a:extLst>
          </p:cNvPr>
          <p:cNvSpPr/>
          <p:nvPr/>
        </p:nvSpPr>
        <p:spPr>
          <a:xfrm>
            <a:off x="399794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</a:p>
        </p:txBody>
      </p:sp>
      <p:cxnSp>
        <p:nvCxnSpPr>
          <p:cNvPr id="55" name="꺾인 연결선 30">
            <a:extLst>
              <a:ext uri="{FF2B5EF4-FFF2-40B4-BE49-F238E27FC236}">
                <a16:creationId xmlns:a16="http://schemas.microsoft.com/office/drawing/2014/main" id="{9794D2CE-DDEF-CFD6-A376-4B2E15B40D68}"/>
              </a:ext>
            </a:extLst>
          </p:cNvPr>
          <p:cNvCxnSpPr>
            <a:cxnSpLocks/>
          </p:cNvCxnSpPr>
          <p:nvPr/>
        </p:nvCxnSpPr>
        <p:spPr>
          <a:xfrm flipV="1">
            <a:off x="3000781" y="2846222"/>
            <a:ext cx="997159" cy="10145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D61CEDA9-3DF7-29D4-D49E-E953AEA5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4287733"/>
            <a:ext cx="721889" cy="733723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8A0C43-9484-90DC-98DB-377657791AA0}"/>
              </a:ext>
            </a:extLst>
          </p:cNvPr>
          <p:cNvSpPr/>
          <p:nvPr/>
        </p:nvSpPr>
        <p:spPr>
          <a:xfrm>
            <a:off x="3997940" y="5021456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</a:t>
            </a:r>
          </a:p>
        </p:txBody>
      </p:sp>
      <p:cxnSp>
        <p:nvCxnSpPr>
          <p:cNvPr id="78" name="꺾인 연결선 56">
            <a:extLst>
              <a:ext uri="{FF2B5EF4-FFF2-40B4-BE49-F238E27FC236}">
                <a16:creationId xmlns:a16="http://schemas.microsoft.com/office/drawing/2014/main" id="{B6B6D3C7-562B-F642-6C38-81CFBD101989}"/>
              </a:ext>
            </a:extLst>
          </p:cNvPr>
          <p:cNvCxnSpPr>
            <a:cxnSpLocks/>
          </p:cNvCxnSpPr>
          <p:nvPr/>
        </p:nvCxnSpPr>
        <p:spPr>
          <a:xfrm>
            <a:off x="3000781" y="3909954"/>
            <a:ext cx="997159" cy="1301602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82759D6-4ED6-3AB7-96AF-9891825D9E12}"/>
              </a:ext>
            </a:extLst>
          </p:cNvPr>
          <p:cNvSpPr/>
          <p:nvPr/>
        </p:nvSpPr>
        <p:spPr>
          <a:xfrm>
            <a:off x="5179469" y="4369263"/>
            <a:ext cx="1636563" cy="8298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전체게시판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공용게시판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 </a:t>
            </a:r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12A479B-413E-3218-C6D9-5E161F51A49F}"/>
              </a:ext>
            </a:extLst>
          </p:cNvPr>
          <p:cNvSpPr/>
          <p:nvPr/>
        </p:nvSpPr>
        <p:spPr>
          <a:xfrm>
            <a:off x="4006392" y="5908968"/>
            <a:ext cx="931830" cy="4919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To-Do List</a:t>
            </a:r>
            <a:endParaRPr lang="ko-KR" altLang="en-US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C26F119-5327-7B5E-C117-AF7AF4F91364}"/>
              </a:ext>
            </a:extLst>
          </p:cNvPr>
          <p:cNvSpPr/>
          <p:nvPr/>
        </p:nvSpPr>
        <p:spPr>
          <a:xfrm>
            <a:off x="5179468" y="5270826"/>
            <a:ext cx="1636563" cy="35880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 프로젝트 조회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FA52737-10EB-E321-8C5E-0E990BD5AFC3}"/>
              </a:ext>
            </a:extLst>
          </p:cNvPr>
          <p:cNvSpPr/>
          <p:nvPr/>
        </p:nvSpPr>
        <p:spPr>
          <a:xfrm>
            <a:off x="4006392" y="5431935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FF5F4A4-BC7D-EBC7-80EE-F729F33F0E7F}"/>
              </a:ext>
            </a:extLst>
          </p:cNvPr>
          <p:cNvSpPr/>
          <p:nvPr/>
        </p:nvSpPr>
        <p:spPr>
          <a:xfrm>
            <a:off x="5177033" y="5715440"/>
            <a:ext cx="1636562" cy="33565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</a:p>
        </p:txBody>
      </p:sp>
      <p:sp>
        <p:nvSpPr>
          <p:cNvPr id="88" name="모서리가 둥근 직사각형 6">
            <a:extLst>
              <a:ext uri="{FF2B5EF4-FFF2-40B4-BE49-F238E27FC236}">
                <a16:creationId xmlns:a16="http://schemas.microsoft.com/office/drawing/2014/main" id="{E6A9BDCA-6E04-46B0-AA22-804D7918B79C}"/>
              </a:ext>
            </a:extLst>
          </p:cNvPr>
          <p:cNvSpPr/>
          <p:nvPr/>
        </p:nvSpPr>
        <p:spPr>
          <a:xfrm>
            <a:off x="8288776" y="3611391"/>
            <a:ext cx="3282934" cy="28766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9" name="모서리가 둥근 직사각형 53">
            <a:extLst>
              <a:ext uri="{FF2B5EF4-FFF2-40B4-BE49-F238E27FC236}">
                <a16:creationId xmlns:a16="http://schemas.microsoft.com/office/drawing/2014/main" id="{F63C10D5-DBAA-57EE-5687-CFE46BC2B64B}"/>
              </a:ext>
            </a:extLst>
          </p:cNvPr>
          <p:cNvSpPr/>
          <p:nvPr/>
        </p:nvSpPr>
        <p:spPr>
          <a:xfrm>
            <a:off x="8286237" y="1866590"/>
            <a:ext cx="3288012" cy="16425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68" y="1961727"/>
            <a:ext cx="544592" cy="5009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8664252" y="2462706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9451723" y="2263006"/>
            <a:ext cx="1755346" cy="649584"/>
            <a:chOff x="9121496" y="1277198"/>
            <a:chExt cx="1933125" cy="54644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생성 신청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7B31C6B-4D3F-7C9C-2157-D7603B4D8F2C}"/>
              </a:ext>
            </a:extLst>
          </p:cNvPr>
          <p:cNvSpPr/>
          <p:nvPr/>
        </p:nvSpPr>
        <p:spPr>
          <a:xfrm>
            <a:off x="9452847" y="3017831"/>
            <a:ext cx="1754222" cy="4385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단계별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프로파일 생성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6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6481896" y="3648851"/>
            <a:ext cx="1669046" cy="32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7" name="꺾인 연결선 40">
            <a:extLst>
              <a:ext uri="{FF2B5EF4-FFF2-40B4-BE49-F238E27FC236}">
                <a16:creationId xmlns:a16="http://schemas.microsoft.com/office/drawing/2014/main" id="{7DD99624-D158-56A4-DF2B-F2616F6F0F05}"/>
              </a:ext>
            </a:extLst>
          </p:cNvPr>
          <p:cNvCxnSpPr>
            <a:cxnSpLocks/>
          </p:cNvCxnSpPr>
          <p:nvPr/>
        </p:nvCxnSpPr>
        <p:spPr>
          <a:xfrm>
            <a:off x="6496437" y="2354374"/>
            <a:ext cx="2161515" cy="206652"/>
          </a:xfrm>
          <a:prstGeom prst="bentConnector3">
            <a:avLst>
              <a:gd name="adj1" fmla="val 49545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6C13A2AD-0ABD-529B-AF44-74B08572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92" y="5731834"/>
            <a:ext cx="456039" cy="46351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8EA02D0-E4E2-738D-D310-50F63F3F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393" y="5731834"/>
            <a:ext cx="456039" cy="46351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FEC506F-48FC-DD5C-0F3B-5C8D2EDC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94" y="5731834"/>
            <a:ext cx="456039" cy="46351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5EC4C669-FD25-3AE6-783A-5CC228AD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95" y="5731834"/>
            <a:ext cx="456039" cy="46351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98548BF-DA0F-074D-2063-BE041CFD3BC1}"/>
              </a:ext>
            </a:extLst>
          </p:cNvPr>
          <p:cNvSpPr/>
          <p:nvPr/>
        </p:nvSpPr>
        <p:spPr>
          <a:xfrm>
            <a:off x="8667784" y="5767779"/>
            <a:ext cx="510287" cy="19581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788F9C-706E-F9D9-8C3E-931C991EF4AD}"/>
              </a:ext>
            </a:extLst>
          </p:cNvPr>
          <p:cNvSpPr/>
          <p:nvPr/>
        </p:nvSpPr>
        <p:spPr>
          <a:xfrm>
            <a:off x="9459312" y="3801961"/>
            <a:ext cx="1723706" cy="6638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상세 화면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작업문서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타임라인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02E94B9-FA27-A457-C46B-659CC6CCDB60}"/>
              </a:ext>
            </a:extLst>
          </p:cNvPr>
          <p:cNvSpPr/>
          <p:nvPr/>
        </p:nvSpPr>
        <p:spPr>
          <a:xfrm>
            <a:off x="9459313" y="4547614"/>
            <a:ext cx="171343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용 캘린더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46966D3-7AB2-7B8F-694B-EC6DAA397E4C}"/>
              </a:ext>
            </a:extLst>
          </p:cNvPr>
          <p:cNvSpPr/>
          <p:nvPr/>
        </p:nvSpPr>
        <p:spPr>
          <a:xfrm>
            <a:off x="9459312" y="5089782"/>
            <a:ext cx="1717919" cy="5398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게시판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자료 업무 보고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FC67514-834E-547E-63A8-8F566F6CA254}"/>
              </a:ext>
            </a:extLst>
          </p:cNvPr>
          <p:cNvSpPr/>
          <p:nvPr/>
        </p:nvSpPr>
        <p:spPr>
          <a:xfrm>
            <a:off x="8664252" y="3871579"/>
            <a:ext cx="55260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지정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0" name="꺾인 연결선 33">
            <a:extLst>
              <a:ext uri="{FF2B5EF4-FFF2-40B4-BE49-F238E27FC236}">
                <a16:creationId xmlns:a16="http://schemas.microsoft.com/office/drawing/2014/main" id="{6FFD0875-2EB3-0D83-E77D-C4584EABC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91729" y="2757132"/>
            <a:ext cx="2959995" cy="3975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C7F6B20-A3F0-E17D-13F0-2EC01FA4F575}"/>
              </a:ext>
            </a:extLst>
          </p:cNvPr>
          <p:cNvCxnSpPr/>
          <p:nvPr/>
        </p:nvCxnSpPr>
        <p:spPr>
          <a:xfrm>
            <a:off x="9206074" y="2564453"/>
            <a:ext cx="248848" cy="14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F6E14E-7C2D-76E8-FAF3-9A8687867924}"/>
              </a:ext>
            </a:extLst>
          </p:cNvPr>
          <p:cNvCxnSpPr>
            <a:cxnSpLocks/>
            <a:stCxn id="91" idx="2"/>
            <a:endCxn id="118" idx="0"/>
          </p:cNvCxnSpPr>
          <p:nvPr/>
        </p:nvCxnSpPr>
        <p:spPr>
          <a:xfrm>
            <a:off x="8940556" y="2666785"/>
            <a:ext cx="0" cy="120479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B08536B-6D0B-B51F-4D76-BCF0C197C1B2}"/>
              </a:ext>
            </a:extLst>
          </p:cNvPr>
          <p:cNvCxnSpPr>
            <a:cxnSpLocks/>
            <a:stCxn id="118" idx="2"/>
            <a:endCxn id="114" idx="0"/>
          </p:cNvCxnSpPr>
          <p:nvPr/>
        </p:nvCxnSpPr>
        <p:spPr>
          <a:xfrm flipH="1">
            <a:off x="8922928" y="4298676"/>
            <a:ext cx="17628" cy="14691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5177033" y="6131956"/>
            <a:ext cx="1636562" cy="3325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 글 모음</a:t>
            </a:r>
          </a:p>
        </p:txBody>
      </p:sp>
    </p:spTree>
    <p:extLst>
      <p:ext uri="{BB962C8B-B14F-4D97-AF65-F5344CB8AC3E}">
        <p14:creationId xmlns:p14="http://schemas.microsoft.com/office/powerpoint/2010/main" val="315177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600000101010101" charset="-127"/>
                <a:ea typeface="Noto Sans KR" panose="020B0600000101010101" charset="-127"/>
              </a:rPr>
              <a:t>Entity Relationship Diagram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06. ERD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97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002ACC4-8B5E-3AD4-0E13-7FF65B0050F8}"/>
              </a:ext>
            </a:extLst>
          </p:cNvPr>
          <p:cNvSpPr/>
          <p:nvPr/>
        </p:nvSpPr>
        <p:spPr>
          <a:xfrm>
            <a:off x="0" y="0"/>
            <a:ext cx="12192000" cy="103981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8776C-EACC-77F3-7539-BC5F5AE0675E}"/>
              </a:ext>
            </a:extLst>
          </p:cNvPr>
          <p:cNvSpPr/>
          <p:nvPr/>
        </p:nvSpPr>
        <p:spPr>
          <a:xfrm>
            <a:off x="-14287" y="1039812"/>
            <a:ext cx="4151313" cy="58181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94F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2C78C-A1D1-5128-85FD-83B7E5D06675}"/>
              </a:ext>
            </a:extLst>
          </p:cNvPr>
          <p:cNvSpPr txBox="1"/>
          <p:nvPr/>
        </p:nvSpPr>
        <p:spPr>
          <a:xfrm>
            <a:off x="2451172" y="1359385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F975-38E8-09E1-9E8B-A09E84C4F191}"/>
              </a:ext>
            </a:extLst>
          </p:cNvPr>
          <p:cNvSpPr txBox="1"/>
          <p:nvPr/>
        </p:nvSpPr>
        <p:spPr>
          <a:xfrm>
            <a:off x="4436163" y="1374535"/>
            <a:ext cx="1403269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8B76B-4EC8-9F7A-5866-3DF4F58B64C7}"/>
              </a:ext>
            </a:extLst>
          </p:cNvPr>
          <p:cNvSpPr txBox="1"/>
          <p:nvPr/>
        </p:nvSpPr>
        <p:spPr>
          <a:xfrm>
            <a:off x="2451172" y="2106698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2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C58E9-C8B4-53BC-4319-8CE721D826C0}"/>
              </a:ext>
            </a:extLst>
          </p:cNvPr>
          <p:cNvSpPr txBox="1"/>
          <p:nvPr/>
        </p:nvSpPr>
        <p:spPr>
          <a:xfrm>
            <a:off x="4436163" y="2117752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팀원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3C2CD-256C-E9FA-4583-CFCF1DF3F3EA}"/>
              </a:ext>
            </a:extLst>
          </p:cNvPr>
          <p:cNvSpPr txBox="1"/>
          <p:nvPr/>
        </p:nvSpPr>
        <p:spPr>
          <a:xfrm>
            <a:off x="2451172" y="2854011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CHAPTER</a:t>
            </a:r>
            <a:r>
              <a:rPr lang="ko-KR" altLang="en-US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3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F8E93-143C-A21A-9FAA-8B5711B2BC1F}"/>
              </a:ext>
            </a:extLst>
          </p:cNvPr>
          <p:cNvSpPr txBox="1"/>
          <p:nvPr/>
        </p:nvSpPr>
        <p:spPr>
          <a:xfrm>
            <a:off x="4436163" y="2868664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개발 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3601324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4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3619576"/>
            <a:ext cx="18364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제공기능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4348637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095950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6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843261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7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121400"/>
            <a:ext cx="9900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ERD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4370488"/>
            <a:ext cx="16350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시스템 프로세스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872311"/>
            <a:ext cx="9900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화면설정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512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45BBC-6BF8-EBB5-0AAA-DE5EAC65A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06. 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34238-D42D-3C69-D95A-38DDC1F2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19" y="1125528"/>
            <a:ext cx="9407561" cy="53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600000101010101" charset="-127"/>
                <a:ea typeface="Noto Sans KR" panose="020B0600000101010101" charset="-127"/>
              </a:rPr>
              <a:t>Screen Description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07. </a:t>
            </a:r>
            <a:r>
              <a:rPr lang="ko-KR" altLang="en-US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화면 설명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98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/>
              <a:t>회원 관리</a:t>
            </a:r>
            <a:r>
              <a:rPr lang="en-US" altLang="ko-KR"/>
              <a:t>&gt;7.1.1 </a:t>
            </a:r>
            <a:r>
              <a:rPr lang="ko-KR" altLang="en-US"/>
              <a:t>로그인</a:t>
            </a:r>
            <a:r>
              <a:rPr lang="en-US" altLang="ko-KR"/>
              <a:t>/</a:t>
            </a:r>
            <a:r>
              <a:rPr lang="ko-KR" altLang="en-US"/>
              <a:t>로그아웃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/>
              <a:t>/ </a:t>
            </a:r>
            <a:r>
              <a:rPr lang="ko-KR" altLang="en-US"/>
              <a:t>로그아웃 </a:t>
            </a:r>
            <a:r>
              <a:rPr lang="en-US" altLang="ko-KR"/>
              <a:t>(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23291" y="1164686"/>
            <a:ext cx="7588138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ID/PW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로 로그인 화면에서 로그인하고 메인 화면에서 로그아웃 처리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380959" y="2896378"/>
            <a:ext cx="2597832" cy="1202047"/>
            <a:chOff x="3810694" y="3173298"/>
            <a:chExt cx="3400900" cy="14956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694" y="3173298"/>
              <a:ext cx="3400900" cy="149563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138720" y="3294206"/>
              <a:ext cx="358218" cy="301658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23291" y="1578775"/>
            <a:ext cx="7089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ID/PW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로그인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등록된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ID / PW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로 로그인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로그인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처리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로그아웃           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메인화면에서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로그아웃시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세션삭제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2579" y="2901228"/>
            <a:ext cx="2771026" cy="3484565"/>
            <a:chOff x="422579" y="2901228"/>
            <a:chExt cx="2771026" cy="3484565"/>
          </a:xfrm>
        </p:grpSpPr>
        <p:grpSp>
          <p:nvGrpSpPr>
            <p:cNvPr id="12" name="그룹 11"/>
            <p:cNvGrpSpPr/>
            <p:nvPr/>
          </p:nvGrpSpPr>
          <p:grpSpPr>
            <a:xfrm>
              <a:off x="422579" y="2901228"/>
              <a:ext cx="2771026" cy="3484565"/>
              <a:chOff x="1013898" y="2056829"/>
              <a:chExt cx="3810532" cy="479174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898" y="2056829"/>
                <a:ext cx="3810532" cy="4791744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1534155" y="3456151"/>
                <a:ext cx="2293127" cy="98387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1580003" y="5057556"/>
              <a:ext cx="512748" cy="301658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311" y="2993552"/>
            <a:ext cx="2111559" cy="25470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186" y="2993552"/>
            <a:ext cx="2171494" cy="25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0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7.1. </a:t>
            </a:r>
            <a:r>
              <a:rPr lang="ko-KR" altLang="en-US"/>
              <a:t>회원 관리</a:t>
            </a:r>
            <a:r>
              <a:rPr lang="en-US" altLang="ko-KR"/>
              <a:t>&gt;7.1.1 </a:t>
            </a:r>
            <a:r>
              <a:rPr lang="ko-KR" altLang="en-US"/>
              <a:t>로그인</a:t>
            </a:r>
            <a:r>
              <a:rPr lang="en-US" altLang="ko-KR"/>
              <a:t>/</a:t>
            </a:r>
            <a:r>
              <a:rPr lang="ko-KR" altLang="en-US"/>
              <a:t>로그아웃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/>
              <a:t>/ </a:t>
            </a:r>
            <a:r>
              <a:rPr lang="ko-KR" altLang="en-US"/>
              <a:t>로그아웃 </a:t>
            </a:r>
            <a:r>
              <a:rPr lang="en-US" altLang="ko-KR"/>
              <a:t>(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71487" y="2257394"/>
            <a:ext cx="11321757" cy="3816458"/>
            <a:chOff x="471487" y="1817772"/>
            <a:chExt cx="11321757" cy="381645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1487" y="2356432"/>
              <a:ext cx="1885950" cy="2332351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5047" y="2002438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클라이언트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903041" y="1817772"/>
              <a:ext cx="6078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서버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91296" y="387876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5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429123" y="1954797"/>
              <a:ext cx="9364121" cy="3679433"/>
              <a:chOff x="2443163" y="1744740"/>
              <a:chExt cx="9364121" cy="3679433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4201556" y="2167992"/>
                <a:ext cx="4077385" cy="2243138"/>
              </a:xfrm>
              <a:prstGeom prst="roundRect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832115" y="2640163"/>
                <a:ext cx="1438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 </a:t>
                </a:r>
                <a:r>
                  <a:rPr lang="ko-KR" altLang="en-US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로그인</a:t>
                </a:r>
                <a:b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(request)</a:t>
                </a:r>
              </a:p>
            </p:txBody>
          </p:sp>
          <p:sp>
            <p:nvSpPr>
              <p:cNvPr id="36" name="오른쪽 화살표 35"/>
              <p:cNvSpPr/>
              <p:nvPr/>
            </p:nvSpPr>
            <p:spPr>
              <a:xfrm>
                <a:off x="2646943" y="3201455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7316" y="2535504"/>
                <a:ext cx="1405862" cy="1469764"/>
              </a:xfrm>
              <a:prstGeom prst="rect">
                <a:avLst/>
              </a:prstGeom>
            </p:spPr>
          </p:pic>
          <p:sp>
            <p:nvSpPr>
              <p:cNvPr id="38" name="오른쪽 화살표 37"/>
              <p:cNvSpPr/>
              <p:nvPr/>
            </p:nvSpPr>
            <p:spPr>
              <a:xfrm rot="20965131">
                <a:off x="8576864" y="2378877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21006181">
                <a:off x="8406115" y="2009134"/>
                <a:ext cx="1537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2. </a:t>
                </a:r>
                <a:r>
                  <a:rPr lang="ko-KR" altLang="en-US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사용자 확인</a:t>
                </a:r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81898" y="1744740"/>
                <a:ext cx="1625386" cy="1657572"/>
              </a:xfrm>
              <a:prstGeom prst="rect">
                <a:avLst/>
              </a:prstGeom>
            </p:spPr>
          </p:pic>
          <p:sp>
            <p:nvSpPr>
              <p:cNvPr id="41" name="오른쪽 화살표 40"/>
              <p:cNvSpPr/>
              <p:nvPr/>
            </p:nvSpPr>
            <p:spPr>
              <a:xfrm rot="10241772">
                <a:off x="8591318" y="2851138"/>
                <a:ext cx="1314450" cy="285749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47279" y="3874156"/>
                <a:ext cx="1416813" cy="1550017"/>
              </a:xfrm>
              <a:prstGeom prst="rect">
                <a:avLst/>
              </a:prstGeom>
            </p:spPr>
          </p:pic>
          <p:sp>
            <p:nvSpPr>
              <p:cNvPr id="43" name="오른쪽 화살표 42"/>
              <p:cNvSpPr/>
              <p:nvPr/>
            </p:nvSpPr>
            <p:spPr>
              <a:xfrm rot="707256">
                <a:off x="8655885" y="3915947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4" name="오른쪽 화살표 43"/>
              <p:cNvSpPr/>
              <p:nvPr/>
            </p:nvSpPr>
            <p:spPr>
              <a:xfrm rot="11464814">
                <a:off x="8655763" y="4279389"/>
                <a:ext cx="1314450" cy="285749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65193">
                <a:off x="8444453" y="3600033"/>
                <a:ext cx="2223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3. </a:t>
                </a:r>
                <a:r>
                  <a:rPr lang="ko-KR" altLang="en-US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회원정보 세션 생성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65193">
                <a:off x="8544759" y="4638175"/>
                <a:ext cx="160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4. </a:t>
                </a:r>
                <a:r>
                  <a:rPr lang="ko-KR" altLang="en-US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세션 </a:t>
                </a:r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 </a:t>
                </a:r>
                <a:r>
                  <a:rPr lang="ko-KR" altLang="en-US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발급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443163" y="3801820"/>
                <a:ext cx="18352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5. </a:t>
                </a:r>
                <a:r>
                  <a:rPr lang="ko-KR" altLang="en-US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응답 </a:t>
                </a:r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(+ </a:t>
                </a:r>
                <a:r>
                  <a:rPr lang="ko-KR" altLang="en-US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세션 </a:t>
                </a:r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ID)</a:t>
                </a:r>
                <a:br>
                  <a:rPr lang="en-US" altLang="ko-KR" sz="1400"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140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    (</a:t>
                </a:r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response)</a:t>
                </a:r>
              </a:p>
            </p:txBody>
          </p:sp>
          <p:sp>
            <p:nvSpPr>
              <p:cNvPr id="48" name="오른쪽 화살표 47"/>
              <p:cNvSpPr/>
              <p:nvPr/>
            </p:nvSpPr>
            <p:spPr>
              <a:xfrm rot="10800000">
                <a:off x="2631292" y="3503689"/>
                <a:ext cx="1314450" cy="285749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76" y="2815861"/>
              <a:ext cx="1031745" cy="1020438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148421" y="1185492"/>
            <a:ext cx="8037093" cy="41456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프로세스</a:t>
            </a:r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사용자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정보가 확인이 되면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세션을 생성하고 로그인 처리 진행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268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7.1.2. </a:t>
            </a:r>
            <a:r>
              <a:rPr lang="ko-KR" altLang="en-US" dirty="0"/>
              <a:t>회원가입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5997" y="1177969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아이디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비밀번호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이름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반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주소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이메일 등 개인정보를 받아 회원가입 처리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549" y="2102304"/>
            <a:ext cx="2212151" cy="203821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549" y="5185516"/>
            <a:ext cx="2754335" cy="65553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28974" y="1604421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회원정보 등록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회원정보 등록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ID </a:t>
            </a:r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중복확인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ID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가 중복인지 확인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우편번호 찾기                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카카오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API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사용하여 간편하게 주소 입력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이메일 인증 처리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Ajax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활용하여 이메일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인증처리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유효성 검사         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Bean Validation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을 사용한 유효성 검사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718401" y="2102304"/>
            <a:ext cx="3318912" cy="4420165"/>
            <a:chOff x="6295154" y="2259070"/>
            <a:chExt cx="3318912" cy="442016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5154" y="2259070"/>
              <a:ext cx="3318912" cy="4420165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6493334" y="5342282"/>
              <a:ext cx="2922550" cy="796336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764562" y="5119355"/>
              <a:ext cx="491152" cy="2070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709569" y="2924482"/>
              <a:ext cx="491152" cy="2070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039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7.1.3</a:t>
            </a:r>
            <a:r>
              <a:rPr lang="en-US" altLang="ko-KR"/>
              <a:t>. </a:t>
            </a:r>
            <a:r>
              <a:rPr lang="ko-KR" altLang="en-US"/>
              <a:t>내 정보 설정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내 정보 설정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3016" y="1159310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나의 회원정보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알림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채팅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ON OFF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기능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3016" y="1627153"/>
            <a:ext cx="8037093" cy="173211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회원정보 출력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등록된 회원정보 출력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개인정보 수정                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개인정보 수정을 누르면 비밀번호 재확인 창 모달기능으로 표현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알람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및 채팅 환경설정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댓글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채팅 등 이용 여부 환경설정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비밀번호 재확인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등록된 회원정보와 일치하는지 재확인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28" y="3493318"/>
            <a:ext cx="4676715" cy="3075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323" y="3493318"/>
            <a:ext cx="5266547" cy="30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3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7.1.4. </a:t>
            </a:r>
            <a:r>
              <a:rPr lang="ko-KR" altLang="en-US" dirty="0"/>
              <a:t>회원정보 수정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23289" y="1145509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프로필 사진 및 기본적인 회원정보 수정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3288" y="1609033"/>
            <a:ext cx="8037093" cy="23295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회원정보 수정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     수정된 회원정보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등록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프로필 사진 첨부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프로필 사진을 첨부하여 사진 수정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우편번호 찾기                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카카오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API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사용하여 간편하게 주소 입력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이메일 인증 처리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Ajax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활용하여 이메일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인증처리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유효성 검사         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Bean Validation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과 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javascript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사용해 유효성 검사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62" y="1463999"/>
            <a:ext cx="3744804" cy="50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4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7.1.5. </a:t>
            </a:r>
            <a:r>
              <a:rPr lang="ko-KR" altLang="en-US" dirty="0"/>
              <a:t>페이지 접근 제한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페이지 접근 제한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3772" y="114961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InterCeptor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를 사용하여 페이지 접근 제한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38737" y="2904832"/>
            <a:ext cx="1567888" cy="2452459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77922" y="3433004"/>
            <a:ext cx="11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페이지 접근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13440" y="1795546"/>
            <a:ext cx="8852664" cy="4931953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295178" y="3137205"/>
            <a:ext cx="1345573" cy="20765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Dispatcher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Servlet</a:t>
            </a:r>
            <a:endParaRPr lang="ko-KR" altLang="en-US" sz="16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57973" y="1672403"/>
            <a:ext cx="1116458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125492" y="3492277"/>
            <a:ext cx="1442080" cy="12775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preHandler</a:t>
            </a:r>
            <a:endParaRPr lang="ko-KR" altLang="en-US" sz="16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847188" y="4394456"/>
            <a:ext cx="1835496" cy="2150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Controller</a:t>
            </a:r>
            <a:endParaRPr lang="ko-KR" altLang="en-US" sz="16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357670" y="2784210"/>
            <a:ext cx="1535275" cy="26937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InterCeptor</a:t>
            </a:r>
            <a:endParaRPr lang="ko-KR" altLang="en-US" sz="16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271521" y="2734946"/>
            <a:ext cx="486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NO</a:t>
            </a:r>
            <a:endParaRPr lang="ko-KR" altLang="en-US" sz="1600" dirty="0">
              <a:solidFill>
                <a:srgbClr val="FF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246674" y="5469640"/>
            <a:ext cx="535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Noto Sans KR" panose="020B0600000101010101" charset="-127"/>
                <a:ea typeface="Noto Sans KR" panose="020B0600000101010101" charset="-127"/>
              </a:rPr>
              <a:t>YES</a:t>
            </a:r>
            <a:endParaRPr lang="ko-KR" altLang="en-US" sz="1600" dirty="0">
              <a:solidFill>
                <a:schemeClr val="accent5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6648262" y="4175479"/>
            <a:ext cx="621858" cy="3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9847188" y="1987287"/>
            <a:ext cx="1835496" cy="2172428"/>
            <a:chOff x="9187097" y="1345508"/>
            <a:chExt cx="2332684" cy="2674652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9187097" y="1345508"/>
              <a:ext cx="2332684" cy="26746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2593" y="1578726"/>
              <a:ext cx="1741691" cy="2208216"/>
            </a:xfrm>
            <a:prstGeom prst="rect">
              <a:avLst/>
            </a:prstGeom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" y="3602713"/>
            <a:ext cx="1031745" cy="1020438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 flipV="1">
            <a:off x="4653811" y="4178791"/>
            <a:ext cx="4393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2133669" y="3857727"/>
            <a:ext cx="670973" cy="62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0" name="꺾인 연결선 49"/>
          <p:cNvCxnSpPr>
            <a:stCxn id="40" idx="3"/>
            <a:endCxn id="39" idx="1"/>
          </p:cNvCxnSpPr>
          <p:nvPr/>
        </p:nvCxnSpPr>
        <p:spPr>
          <a:xfrm>
            <a:off x="8892945" y="4131062"/>
            <a:ext cx="954243" cy="13385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3"/>
            <a:endCxn id="45" idx="1"/>
          </p:cNvCxnSpPr>
          <p:nvPr/>
        </p:nvCxnSpPr>
        <p:spPr>
          <a:xfrm flipV="1">
            <a:off x="8892945" y="3073501"/>
            <a:ext cx="954243" cy="1057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25454" y="2699296"/>
            <a:ext cx="1116458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User</a:t>
            </a:r>
            <a:endParaRPr lang="ko-KR" altLang="en-US" sz="160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7.1.5. </a:t>
            </a:r>
            <a:r>
              <a:rPr lang="ko-KR" altLang="en-US" dirty="0"/>
              <a:t>페이지 접근 제한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페이지 </a:t>
            </a:r>
            <a:r>
              <a:rPr lang="ko-KR" altLang="en-US"/>
              <a:t>접근 제한  </a:t>
            </a:r>
            <a:r>
              <a:rPr lang="en-US" altLang="ko-KR"/>
              <a:t>(InterCeptor)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3839" y="1189572"/>
            <a:ext cx="8037093" cy="4296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소스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InterCeptor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사용하여 사용자 페이지 접근 제한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43839" y="1619206"/>
            <a:ext cx="5137078" cy="23295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WebMvcConfigurer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인터페이스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600" b="1">
                <a:solidFill>
                  <a:srgbClr val="C00000"/>
                </a:solidFill>
                <a:latin typeface="Noto Sans KR" panose="020B0600000101010101" charset="-127"/>
                <a:ea typeface="Noto Sans KR" panose="020B0600000101010101" charset="-127"/>
              </a:rPr>
              <a:t>registry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.</a:t>
            </a:r>
            <a:r>
              <a:rPr lang="en-US" altLang="ko-KR" sz="1600">
                <a:solidFill>
                  <a:srgbClr val="00B0F0"/>
                </a:solidFill>
                <a:latin typeface="Noto Sans KR" panose="020B0600000101010101" charset="-127"/>
                <a:ea typeface="Noto Sans KR" panose="020B0600000101010101" charset="-127"/>
              </a:rPr>
              <a:t>addInterceptor</a:t>
            </a:r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(new </a:t>
            </a:r>
            <a:r>
              <a:rPr lang="en-US" altLang="ko-KR" sz="1600">
                <a:solidFill>
                  <a:schemeClr val="accent3"/>
                </a:solidFill>
                <a:latin typeface="Noto Sans KR" panose="020B0600000101010101" charset="-127"/>
                <a:ea typeface="Noto Sans KR" panose="020B0600000101010101" charset="-127"/>
              </a:rPr>
              <a:t>InterceptorClassName</a:t>
            </a:r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.</a:t>
            </a:r>
            <a:r>
              <a:rPr lang="en-US" altLang="ko-KR" sz="1600">
                <a:solidFill>
                  <a:srgbClr val="00B050"/>
                </a:solidFill>
                <a:latin typeface="Noto Sans KR" panose="020B0600000101010101" charset="-127"/>
                <a:ea typeface="Noto Sans KR" panose="020B0600000101010101" charset="-127"/>
              </a:rPr>
              <a:t>addPathPatterns</a:t>
            </a:r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(“/**”)  </a:t>
            </a:r>
            <a:r>
              <a:rPr lang="en-US" altLang="ko-KR" sz="1600">
                <a:solidFill>
                  <a:srgbClr val="00B050"/>
                </a:solidFill>
                <a:latin typeface="Noto Sans KR" panose="020B0600000101010101" charset="-127"/>
                <a:ea typeface="Noto Sans KR" panose="020B0600000101010101" charset="-127"/>
              </a:rPr>
              <a:t>//</a:t>
            </a:r>
            <a:r>
              <a:rPr lang="ko-KR" altLang="en-US" sz="1600">
                <a:solidFill>
                  <a:srgbClr val="00B050"/>
                </a:solidFill>
                <a:latin typeface="Noto Sans KR" panose="020B0600000101010101" charset="-127"/>
                <a:ea typeface="Noto Sans KR" panose="020B0600000101010101" charset="-127"/>
              </a:rPr>
              <a:t>모든 경로 적용</a:t>
            </a:r>
            <a:endParaRPr lang="en-US" altLang="ko-KR" sz="1600">
              <a:solidFill>
                <a:srgbClr val="00B05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.</a:t>
            </a:r>
            <a:r>
              <a:rPr lang="en-US" altLang="ko-KR" sz="1600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excludePathPatterns</a:t>
            </a:r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(“</a:t>
            </a:r>
            <a:r>
              <a:rPr lang="ko-KR" altLang="en-US" sz="1600">
                <a:latin typeface="Noto Sans KR" panose="020B0600000101010101" charset="-127"/>
                <a:ea typeface="Noto Sans KR" panose="020B0600000101010101" charset="-127"/>
              </a:rPr>
              <a:t>적용 제외 대상</a:t>
            </a:r>
            <a:r>
              <a:rPr lang="en-US" altLang="ko-KR" sz="1600">
                <a:latin typeface="Noto Sans KR" panose="020B0600000101010101" charset="-127"/>
                <a:ea typeface="Noto Sans KR" panose="020B0600000101010101" charset="-127"/>
              </a:rPr>
              <a:t>”, …)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45" y="1824340"/>
            <a:ext cx="7320070" cy="48480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2903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7.1.5. </a:t>
            </a:r>
            <a:r>
              <a:rPr lang="ko-KR" altLang="en-US" dirty="0"/>
              <a:t>페이지 접근 제한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페이지 </a:t>
            </a:r>
            <a:r>
              <a:rPr lang="ko-KR" altLang="en-US"/>
              <a:t>접근 제한 </a:t>
            </a:r>
            <a:r>
              <a:rPr lang="en-US" altLang="ko-KR"/>
              <a:t>(</a:t>
            </a:r>
            <a:r>
              <a:rPr lang="ko-KR" altLang="en-US"/>
              <a:t>로그인 사용자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3839" y="1189572"/>
            <a:ext cx="8037093" cy="4296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소스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InterCeptor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를 사용하여 사용자 페이지 접근 제한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로그인 사용자 여부 체크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43838" y="1619205"/>
            <a:ext cx="6010381" cy="264456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HandlerInterceptor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인터페이스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en-US" altLang="ko-KR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preHandle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: 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로그인 세션이 있으면 </a:t>
            </a:r>
            <a:r>
              <a:rPr lang="ko-KR" altLang="en-US">
                <a:solidFill>
                  <a:srgbClr val="00B050"/>
                </a:solidFill>
                <a:latin typeface="Noto Sans KR" panose="020B0600000101010101" charset="-127"/>
                <a:ea typeface="Noto Sans KR" panose="020B0600000101010101" charset="-127"/>
              </a:rPr>
              <a:t>열려고 하는 페이지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로 이동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로그인 세션이 없으면 </a:t>
            </a:r>
            <a:r>
              <a:rPr lang="en-US" altLang="ko-KR">
                <a:solidFill>
                  <a:srgbClr val="00B0F0"/>
                </a:solidFill>
                <a:latin typeface="Noto Sans KR" panose="020B0600000101010101" charset="-127"/>
                <a:ea typeface="Noto Sans KR" panose="020B0600000101010101" charset="-127"/>
              </a:rPr>
              <a:t>Login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페이지로 이동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11" y="1952170"/>
            <a:ext cx="4293366" cy="46266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0" name="직선 화살표 연결선 9"/>
          <p:cNvCxnSpPr>
            <a:stCxn id="12" idx="1"/>
          </p:cNvCxnSpPr>
          <p:nvPr/>
        </p:nvCxnSpPr>
        <p:spPr>
          <a:xfrm flipH="1" flipV="1">
            <a:off x="3698494" y="3904181"/>
            <a:ext cx="2322163" cy="1412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20657" y="4263774"/>
            <a:ext cx="4726112" cy="2106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12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600000101010101" charset="-127"/>
                <a:ea typeface="Noto Sans KR" panose="020B0600000101010101" charset="-127"/>
              </a:rPr>
              <a:t>Project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Noto Sans KR" panose="020B0600000101010101" charset="-127"/>
                <a:ea typeface="Noto Sans KR" panose="020B0600000101010101" charset="-127"/>
              </a:rPr>
              <a:t>01. </a:t>
            </a: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65937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61" y="2015960"/>
            <a:ext cx="5637155" cy="435401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7.1.5. </a:t>
            </a:r>
            <a:r>
              <a:rPr lang="ko-KR" altLang="en-US" dirty="0"/>
              <a:t>페이지 접근 제한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페이지 </a:t>
            </a:r>
            <a:r>
              <a:rPr lang="ko-KR" altLang="en-US"/>
              <a:t>접근 제한 </a:t>
            </a:r>
            <a:r>
              <a:rPr lang="en-US" altLang="ko-KR"/>
              <a:t>(</a:t>
            </a:r>
            <a:r>
              <a:rPr lang="ko-KR" altLang="en-US"/>
              <a:t>로그인 사용자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3839" y="1189572"/>
            <a:ext cx="8037093" cy="4296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소스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InterCeptor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를 사용하여 사용자 페이지 접근 제한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로그인 사용자 여부 체크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43838" y="1619205"/>
            <a:ext cx="6010381" cy="49566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HandlerInterceptor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인터페이스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en-US" altLang="ko-KR">
                <a:solidFill>
                  <a:srgbClr val="00B050"/>
                </a:solidFill>
                <a:latin typeface="Noto Sans KR" panose="020B0600000101010101" charset="-127"/>
                <a:ea typeface="Noto Sans KR" panose="020B0600000101010101" charset="-127"/>
              </a:rPr>
              <a:t>user_login_check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: 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   1.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회원 테이블에서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ID/PW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확인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   2.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일치하는 경우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>
                <a:solidFill>
                  <a:srgbClr val="00B0F0"/>
                </a:solidFill>
                <a:latin typeface="Noto Sans KR" panose="020B0600000101010101" charset="-127"/>
                <a:ea typeface="Noto Sans KR" panose="020B0600000101010101" charset="-127"/>
              </a:rPr>
              <a:t>세션</a:t>
            </a:r>
            <a:r>
              <a:rPr lang="en-US" altLang="ko-KR">
                <a:solidFill>
                  <a:srgbClr val="00B0F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>
                <a:solidFill>
                  <a:srgbClr val="00B0F0"/>
                </a:solidFill>
                <a:latin typeface="Noto Sans KR" panose="020B0600000101010101" charset="-127"/>
                <a:ea typeface="Noto Sans KR" panose="020B0600000101010101" charset="-127"/>
              </a:rPr>
              <a:t>생성 </a:t>
            </a:r>
            <a:r>
              <a:rPr lang="en-US" altLang="ko-KR">
                <a:solidFill>
                  <a:srgbClr val="00B0F0"/>
                </a:solidFill>
                <a:latin typeface="Noto Sans KR" panose="020B0600000101010101" charset="-127"/>
                <a:ea typeface="Noto Sans KR" panose="020B0600000101010101" charset="-127"/>
              </a:rPr>
              <a:t>+ </a:t>
            </a:r>
            <a:r>
              <a:rPr lang="ko-KR" altLang="en-US">
                <a:solidFill>
                  <a:srgbClr val="00B0F0"/>
                </a:solidFill>
                <a:latin typeface="Noto Sans KR" panose="020B0600000101010101" charset="-127"/>
                <a:ea typeface="Noto Sans KR" panose="020B0600000101010101" charset="-127"/>
              </a:rPr>
              <a:t>저장</a:t>
            </a:r>
            <a:endParaRPr lang="en-US" altLang="ko-KR">
              <a:solidFill>
                <a:srgbClr val="00B0F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     </a:t>
            </a:r>
            <a:r>
              <a:rPr lang="en-US" altLang="ko-KR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session.</a:t>
            </a:r>
            <a:r>
              <a:rPr lang="en-US" altLang="ko-KR">
                <a:solidFill>
                  <a:srgbClr val="00B0F0"/>
                </a:solidFill>
                <a:latin typeface="Noto Sans KR" panose="020B0600000101010101" charset="-127"/>
                <a:ea typeface="Noto Sans KR" panose="020B0600000101010101" charset="-127"/>
              </a:rPr>
              <a:t>setAttribute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(“userInfo”, userInfoDTO);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3.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세션 아웃 타임 </a:t>
            </a:r>
            <a:r>
              <a:rPr lang="en-US" altLang="ko-KR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설정 </a:t>
            </a:r>
            <a:r>
              <a:rPr lang="en-US" altLang="ko-KR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(ex. 1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=3600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초</a:t>
            </a:r>
            <a:r>
              <a:rPr lang="en-US" altLang="ko-KR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     session.</a:t>
            </a:r>
            <a:r>
              <a:rPr lang="en-US" altLang="ko-KR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setMaxInactiveInterval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(3600);</a:t>
            </a:r>
          </a:p>
          <a:p>
            <a:pPr>
              <a:lnSpc>
                <a:spcPct val="150000"/>
              </a:lnSpc>
            </a:pP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화살표 연결선 9"/>
          <p:cNvCxnSpPr>
            <a:stCxn id="12" idx="1"/>
          </p:cNvCxnSpPr>
          <p:nvPr/>
        </p:nvCxnSpPr>
        <p:spPr>
          <a:xfrm flipH="1" flipV="1">
            <a:off x="3608962" y="3103123"/>
            <a:ext cx="2886220" cy="4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95182" y="2859931"/>
            <a:ext cx="3300571" cy="496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30646" y="5473429"/>
            <a:ext cx="4986903" cy="674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4614119" y="4348264"/>
            <a:ext cx="1916527" cy="1462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918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7.1.5. </a:t>
            </a:r>
            <a:r>
              <a:rPr lang="ko-KR" altLang="en-US" dirty="0"/>
              <a:t>페이지 접근 제한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페이지 </a:t>
            </a:r>
            <a:r>
              <a:rPr lang="ko-KR" altLang="en-US"/>
              <a:t>접근 제한 </a:t>
            </a:r>
            <a:r>
              <a:rPr lang="en-US" altLang="ko-KR"/>
              <a:t>(</a:t>
            </a:r>
            <a:r>
              <a:rPr lang="ko-KR" altLang="en-US"/>
              <a:t>관리자 권한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3839" y="1189572"/>
            <a:ext cx="8037093" cy="4296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소스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InterCeptor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를 사용하여 페이지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접근 제한 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관리자 권한 여부 체크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43839" y="1619206"/>
            <a:ext cx="5137078" cy="23295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HandlerInterceptor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인터페이스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en-US" altLang="ko-KR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preHandle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: 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관리자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: </a:t>
            </a:r>
            <a:r>
              <a:rPr lang="ko-KR" altLang="en-US">
                <a:solidFill>
                  <a:srgbClr val="00B050"/>
                </a:solidFill>
                <a:latin typeface="Noto Sans KR" panose="020B0600000101010101" charset="-127"/>
                <a:ea typeface="Noto Sans KR" panose="020B0600000101010101" charset="-127"/>
              </a:rPr>
              <a:t>관리자 페이지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로 이동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: “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관리자 권한이 없습니다</a:t>
            </a:r>
            <a:r>
              <a:rPr lang="en-US" altLang="ko-KR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”</a:t>
            </a:r>
          </a:p>
          <a:p>
            <a:pPr>
              <a:lnSpc>
                <a:spcPct val="150000"/>
              </a:lnSpc>
            </a:pPr>
            <a:endParaRPr lang="en-US" altLang="ko-KR" sz="160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873" y="1919151"/>
            <a:ext cx="7403974" cy="46145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8" name="직선 화살표 연결선 7"/>
          <p:cNvCxnSpPr>
            <a:stCxn id="9" idx="1"/>
          </p:cNvCxnSpPr>
          <p:nvPr/>
        </p:nvCxnSpPr>
        <p:spPr>
          <a:xfrm flipH="1" flipV="1">
            <a:off x="3400746" y="2876765"/>
            <a:ext cx="1222626" cy="988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23372" y="2408433"/>
            <a:ext cx="6215864" cy="2913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05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7.2. MAIN </a:t>
            </a:r>
            <a:r>
              <a:rPr lang="ko-KR" altLang="en-US" dirty="0"/>
              <a:t>화면 </a:t>
            </a:r>
            <a:r>
              <a:rPr lang="en-US" altLang="ko-KR" dirty="0"/>
              <a:t>&gt; 7.2.1. PMS </a:t>
            </a:r>
            <a:r>
              <a:rPr lang="ko-KR" altLang="en-US" dirty="0"/>
              <a:t>시스템 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PMS </a:t>
            </a:r>
            <a:r>
              <a:rPr lang="ko-KR" altLang="en-US"/>
              <a:t>시스템 소개 </a:t>
            </a:r>
            <a:r>
              <a:rPr lang="en-US" altLang="ko-KR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3291" y="1181445"/>
            <a:ext cx="7972746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PMS(Project Management System)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프로젝트 관리 시스템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3291" y="1635499"/>
            <a:ext cx="11449221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설명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PMS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시스템은 프로젝트 수행에 필요한 작업들을 체계적으로 관리할 수 있도록 편의를 제공하는 시스템입니다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693" y="2255205"/>
            <a:ext cx="87249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59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7.2. MAIN </a:t>
            </a:r>
            <a:r>
              <a:rPr lang="ko-KR" altLang="en-US" dirty="0"/>
              <a:t>화면 </a:t>
            </a:r>
            <a:r>
              <a:rPr lang="en-US" altLang="ko-KR" dirty="0"/>
              <a:t>&gt; 7.2.1. PMS </a:t>
            </a:r>
            <a:r>
              <a:rPr lang="ko-KR" altLang="en-US" dirty="0"/>
              <a:t>시스템 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PMS </a:t>
            </a:r>
            <a:r>
              <a:rPr lang="ko-KR" altLang="en-US"/>
              <a:t>시스템 소개 </a:t>
            </a:r>
            <a:r>
              <a:rPr lang="en-US" altLang="ko-KR"/>
              <a:t>(2)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6354" y="1186281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PMS(Project Management System)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프로젝트 관리 시스템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6186" y="1673265"/>
            <a:ext cx="11449221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설명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PMS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시스템은 프로젝트 진행 단계별 작업 관리 및 자료 공유의 편의와 효율적인 프로젝트 산출물 관리를 돕습니다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70" y="2635420"/>
            <a:ext cx="7600950" cy="3190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420" y="2883876"/>
            <a:ext cx="3913020" cy="3153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7200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715966" y="3715967"/>
            <a:ext cx="4114623" cy="255837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7.2. MAIN </a:t>
            </a:r>
            <a:r>
              <a:rPr lang="ko-KR" altLang="en-US" dirty="0"/>
              <a:t>화면 </a:t>
            </a:r>
            <a:r>
              <a:rPr lang="en-US" altLang="ko-KR" dirty="0"/>
              <a:t>&gt; 7.2.1. PMS </a:t>
            </a:r>
            <a:r>
              <a:rPr lang="ko-KR" altLang="en-US" dirty="0"/>
              <a:t>시스템 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PMS </a:t>
            </a:r>
            <a:r>
              <a:rPr lang="ko-KR" altLang="en-US"/>
              <a:t>시스템 소개 </a:t>
            </a:r>
            <a:r>
              <a:rPr lang="en-US" altLang="ko-KR"/>
              <a:t>(3)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6354" y="1186281"/>
            <a:ext cx="8706361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프로젝트 수행 단계별 작업 진행을 위한 원활한 자료 공유 및 실시간 의사소통 지원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6186" y="1673265"/>
            <a:ext cx="11449221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구조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932739" y="3917845"/>
            <a:ext cx="1498146" cy="602164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전체 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공지사항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20" y="1944715"/>
            <a:ext cx="6291641" cy="144425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085618" y="5495834"/>
            <a:ext cx="962642" cy="54179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449615" y="5508810"/>
            <a:ext cx="902547" cy="54179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진행중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25389" y="5508810"/>
            <a:ext cx="901661" cy="54179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완료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057511" y="5648383"/>
            <a:ext cx="387314" cy="26264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6352162" y="5648383"/>
            <a:ext cx="374437" cy="26264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86062" y="3472046"/>
            <a:ext cx="782537" cy="5286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Noto Sans KR" panose="020B0600000101010101" charset="-127"/>
                <a:ea typeface="Noto Sans KR" panose="020B0600000101010101" charset="-127"/>
              </a:rPr>
              <a:t>작업</a:t>
            </a:r>
            <a:endParaRPr lang="en-US" altLang="ko-KR" sz="20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583864" y="4152739"/>
            <a:ext cx="499670" cy="49419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172887" y="4295976"/>
            <a:ext cx="358550" cy="35462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32045" y="4295976"/>
            <a:ext cx="358550" cy="3546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10576" y="4295976"/>
            <a:ext cx="358550" cy="3546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69734" y="4295976"/>
            <a:ext cx="358550" cy="3546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38621" y="4642115"/>
            <a:ext cx="62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Noto Sans KR" panose="020B0600000101010101" charset="-127"/>
                <a:ea typeface="Noto Sans KR" panose="020B0600000101010101" charset="-127"/>
              </a:rPr>
              <a:t>작업 담당자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30214" y="4644800"/>
            <a:ext cx="62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Noto Sans KR" panose="020B0600000101010101" charset="-127"/>
                <a:ea typeface="Noto Sans KR" panose="020B0600000101010101" charset="-127"/>
              </a:rPr>
              <a:t>공동</a:t>
            </a:r>
            <a:endParaRPr lang="en-US" altLang="ko-KR" sz="120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>
                <a:latin typeface="Noto Sans KR" panose="020B0600000101010101" charset="-127"/>
                <a:ea typeface="Noto Sans KR" panose="020B0600000101010101" charset="-127"/>
              </a:rPr>
              <a:t>작업자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932739" y="4651332"/>
            <a:ext cx="1498146" cy="413315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932739" y="5182966"/>
            <a:ext cx="1498146" cy="413315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자유 게시판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932739" y="5727604"/>
            <a:ext cx="1498146" cy="413315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Q &amp; A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9269022" y="3917845"/>
            <a:ext cx="1486386" cy="602164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캘린더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9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9269022" y="4651332"/>
            <a:ext cx="1486386" cy="413315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회의록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0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9269022" y="5182966"/>
            <a:ext cx="1486386" cy="413315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1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9269022" y="5727604"/>
            <a:ext cx="1486386" cy="413315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업무보고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타원형 설명선 31"/>
          <p:cNvSpPr/>
          <p:nvPr/>
        </p:nvSpPr>
        <p:spPr>
          <a:xfrm>
            <a:off x="6940508" y="3787606"/>
            <a:ext cx="730801" cy="445473"/>
          </a:xfrm>
          <a:prstGeom prst="wedgeEllipseCallout">
            <a:avLst>
              <a:gd name="adj1" fmla="val -61389"/>
              <a:gd name="adj2" fmla="val 62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채팅</a:t>
            </a:r>
          </a:p>
        </p:txBody>
      </p:sp>
      <p:sp>
        <p:nvSpPr>
          <p:cNvPr id="37" name="타원형 설명선 36"/>
          <p:cNvSpPr/>
          <p:nvPr/>
        </p:nvSpPr>
        <p:spPr>
          <a:xfrm>
            <a:off x="3883352" y="3814790"/>
            <a:ext cx="730801" cy="445473"/>
          </a:xfrm>
          <a:prstGeom prst="wedgeEllipseCallout">
            <a:avLst>
              <a:gd name="adj1" fmla="val 47761"/>
              <a:gd name="adj2" fmla="val 777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채팅</a:t>
            </a:r>
          </a:p>
        </p:txBody>
      </p:sp>
      <p:sp>
        <p:nvSpPr>
          <p:cNvPr id="39" name="오각형 38"/>
          <p:cNvSpPr/>
          <p:nvPr/>
        </p:nvSpPr>
        <p:spPr>
          <a:xfrm>
            <a:off x="2509736" y="4218927"/>
            <a:ext cx="1118681" cy="432405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알림기능</a:t>
            </a:r>
          </a:p>
        </p:txBody>
      </p:sp>
      <p:sp>
        <p:nvSpPr>
          <p:cNvPr id="40" name="오각형 39"/>
          <p:cNvSpPr/>
          <p:nvPr/>
        </p:nvSpPr>
        <p:spPr>
          <a:xfrm>
            <a:off x="2519398" y="5163876"/>
            <a:ext cx="1118681" cy="432405"/>
          </a:xfrm>
          <a:prstGeom prst="homePlate">
            <a:avLst/>
          </a:prstGeom>
          <a:solidFill>
            <a:srgbClr val="7030A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통합검색</a:t>
            </a:r>
            <a:endParaRPr lang="en-US" altLang="ko-KR" sz="1400" b="1"/>
          </a:p>
        </p:txBody>
      </p:sp>
      <p:sp>
        <p:nvSpPr>
          <p:cNvPr id="41" name="오각형 40"/>
          <p:cNvSpPr/>
          <p:nvPr/>
        </p:nvSpPr>
        <p:spPr>
          <a:xfrm flipH="1">
            <a:off x="7940940" y="4243357"/>
            <a:ext cx="1139013" cy="432405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알림기능</a:t>
            </a:r>
          </a:p>
        </p:txBody>
      </p:sp>
      <p:sp>
        <p:nvSpPr>
          <p:cNvPr id="42" name="오각형 41"/>
          <p:cNvSpPr/>
          <p:nvPr/>
        </p:nvSpPr>
        <p:spPr>
          <a:xfrm flipH="1">
            <a:off x="7950602" y="5188306"/>
            <a:ext cx="1139013" cy="432405"/>
          </a:xfrm>
          <a:prstGeom prst="homePlate">
            <a:avLst/>
          </a:prstGeom>
          <a:solidFill>
            <a:srgbClr val="7030A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통합검색</a:t>
            </a:r>
            <a:endParaRPr lang="en-US" altLang="ko-KR" sz="1400" b="1"/>
          </a:p>
        </p:txBody>
      </p:sp>
      <p:sp>
        <p:nvSpPr>
          <p:cNvPr id="45" name="갈매기형 수장 44"/>
          <p:cNvSpPr/>
          <p:nvPr/>
        </p:nvSpPr>
        <p:spPr>
          <a:xfrm>
            <a:off x="8925667" y="2449060"/>
            <a:ext cx="1910945" cy="627639"/>
          </a:xfrm>
          <a:prstGeom prst="chevron">
            <a:avLst>
              <a:gd name="adj" fmla="val 3915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성공적인</a:t>
            </a:r>
            <a:endParaRPr lang="en-US" altLang="ko-KR" sz="1400" b="1">
              <a:solidFill>
                <a:schemeClr val="tx1"/>
              </a:solidFill>
            </a:endParaRPr>
          </a:p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프로젝트 종료</a:t>
            </a:r>
          </a:p>
        </p:txBody>
      </p:sp>
      <p:sp>
        <p:nvSpPr>
          <p:cNvPr id="46" name="갈매기형 수장 45"/>
          <p:cNvSpPr/>
          <p:nvPr/>
        </p:nvSpPr>
        <p:spPr>
          <a:xfrm>
            <a:off x="932739" y="2449059"/>
            <a:ext cx="1997448" cy="627639"/>
          </a:xfrm>
          <a:prstGeom prst="chevron">
            <a:avLst>
              <a:gd name="adj" fmla="val 3915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프로젝트 시작</a:t>
            </a:r>
          </a:p>
        </p:txBody>
      </p:sp>
      <p:sp>
        <p:nvSpPr>
          <p:cNvPr id="47" name="갈매기형 수장 46"/>
          <p:cNvSpPr/>
          <p:nvPr/>
        </p:nvSpPr>
        <p:spPr>
          <a:xfrm>
            <a:off x="4139481" y="5182966"/>
            <a:ext cx="888766" cy="270457"/>
          </a:xfrm>
          <a:prstGeom prst="chevron">
            <a:avLst>
              <a:gd name="adj" fmla="val 3915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시작일</a:t>
            </a:r>
          </a:p>
        </p:txBody>
      </p:sp>
      <p:sp>
        <p:nvSpPr>
          <p:cNvPr id="48" name="갈매기형 수장 47"/>
          <p:cNvSpPr/>
          <p:nvPr/>
        </p:nvSpPr>
        <p:spPr>
          <a:xfrm>
            <a:off x="6725389" y="5170533"/>
            <a:ext cx="888766" cy="270457"/>
          </a:xfrm>
          <a:prstGeom prst="chevron">
            <a:avLst>
              <a:gd name="adj" fmla="val 3915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마감일</a:t>
            </a:r>
          </a:p>
        </p:txBody>
      </p:sp>
      <p:cxnSp>
        <p:nvCxnSpPr>
          <p:cNvPr id="50" name="직선 화살표 연결선 49"/>
          <p:cNvCxnSpPr>
            <a:stCxn id="47" idx="3"/>
            <a:endCxn id="48" idx="1"/>
          </p:cNvCxnSpPr>
          <p:nvPr/>
        </p:nvCxnSpPr>
        <p:spPr>
          <a:xfrm flipV="1">
            <a:off x="5028247" y="5305762"/>
            <a:ext cx="1803029" cy="12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85635" y="5061183"/>
            <a:ext cx="1579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Noto Sans KR" panose="020B0600000101010101" charset="-127"/>
                <a:ea typeface="Noto Sans KR" panose="020B0600000101010101" charset="-127"/>
              </a:rPr>
              <a:t>우선순위에 따른 진행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288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7.2. MAIN </a:t>
            </a:r>
            <a:r>
              <a:rPr lang="ko-KR" altLang="en-US" dirty="0"/>
              <a:t>화면 </a:t>
            </a:r>
            <a:r>
              <a:rPr lang="en-US" altLang="ko-KR" dirty="0"/>
              <a:t>&gt; 7.2.2</a:t>
            </a:r>
            <a:r>
              <a:rPr lang="en-US" altLang="ko-KR"/>
              <a:t>. </a:t>
            </a:r>
            <a:r>
              <a:rPr lang="ko-KR" altLang="en-US"/>
              <a:t>상단</a:t>
            </a:r>
            <a:r>
              <a:rPr lang="en-US" altLang="ko-KR"/>
              <a:t> · </a:t>
            </a:r>
            <a:r>
              <a:rPr lang="ko-KR" altLang="en-US"/>
              <a:t>좌측메뉴</a:t>
            </a:r>
            <a:r>
              <a:rPr lang="en-US" altLang="ko-KR"/>
              <a:t> · </a:t>
            </a:r>
            <a:r>
              <a:rPr lang="ko-KR" altLang="en-US"/>
              <a:t>메인화면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상단</a:t>
            </a:r>
            <a:r>
              <a:rPr lang="en-US" altLang="ko-KR"/>
              <a:t>·</a:t>
            </a:r>
            <a:r>
              <a:rPr lang="ko-KR" altLang="en-US"/>
              <a:t>좌측</a:t>
            </a:r>
            <a:r>
              <a:rPr lang="en-US" altLang="ko-KR"/>
              <a:t> ·</a:t>
            </a:r>
            <a:r>
              <a:rPr lang="ko-KR" altLang="en-US"/>
              <a:t>메인화면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06" y="2447779"/>
            <a:ext cx="8543787" cy="42116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17665" y="1397839"/>
            <a:ext cx="8510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상단 메뉴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: PMS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로고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로그인한 사용자 정보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채팅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알림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내 정보 설정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로그아웃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"/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좌측 메뉴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: PMS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시스템의 사이트 맵 역할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"/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포탈 제공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: PMS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 정보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전체 게시판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이벤트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Q&amp;A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게시물 조회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1282" y="1175805"/>
            <a:ext cx="767607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45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63134" y="5132398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0933" y="3557993"/>
            <a:ext cx="235373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SimpleBroker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6085" y="1761818"/>
            <a:ext cx="280957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SimpAnnotationMethod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4064000" y="2523067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82533" y="2800066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Request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6" name="순서도: 자기 디스크 35"/>
          <p:cNvSpPr/>
          <p:nvPr/>
        </p:nvSpPr>
        <p:spPr>
          <a:xfrm>
            <a:off x="7145866" y="5130801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72866" y="5407800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Response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9" name="순서도: 직접 액세스 저장소 38"/>
          <p:cNvSpPr/>
          <p:nvPr/>
        </p:nvSpPr>
        <p:spPr>
          <a:xfrm>
            <a:off x="9721852" y="1643994"/>
            <a:ext cx="1591734" cy="908334"/>
          </a:xfrm>
          <a:prstGeom prst="flowChartMagneticDrum">
            <a:avLst/>
          </a:prstGeom>
          <a:solidFill>
            <a:srgbClr val="C9C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001252" y="1768406"/>
            <a:ext cx="11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Broker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1" name="직선 화살표 연결선 40"/>
          <p:cNvCxnSpPr>
            <a:endCxn id="33" idx="1"/>
          </p:cNvCxnSpPr>
          <p:nvPr/>
        </p:nvCxnSpPr>
        <p:spPr>
          <a:xfrm flipV="1">
            <a:off x="5350933" y="2223483"/>
            <a:ext cx="1195152" cy="785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2" idx="1"/>
          </p:cNvCxnSpPr>
          <p:nvPr/>
        </p:nvCxnSpPr>
        <p:spPr>
          <a:xfrm>
            <a:off x="5367867" y="3034037"/>
            <a:ext cx="1253066" cy="847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39" idx="1"/>
          </p:cNvCxnSpPr>
          <p:nvPr/>
        </p:nvCxnSpPr>
        <p:spPr>
          <a:xfrm flipV="1">
            <a:off x="9355664" y="2098161"/>
            <a:ext cx="366188" cy="125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9" idx="2"/>
            <a:endCxn id="32" idx="3"/>
          </p:cNvCxnSpPr>
          <p:nvPr/>
        </p:nvCxnSpPr>
        <p:spPr>
          <a:xfrm flipH="1">
            <a:off x="8974667" y="2552328"/>
            <a:ext cx="1543052" cy="1328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2" idx="2"/>
            <a:endCxn id="36" idx="1"/>
          </p:cNvCxnSpPr>
          <p:nvPr/>
        </p:nvCxnSpPr>
        <p:spPr>
          <a:xfrm>
            <a:off x="7797800" y="4204324"/>
            <a:ext cx="0" cy="926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6" idx="2"/>
            <a:endCxn id="29" idx="3"/>
          </p:cNvCxnSpPr>
          <p:nvPr/>
        </p:nvCxnSpPr>
        <p:spPr>
          <a:xfrm flipH="1">
            <a:off x="3716868" y="5592466"/>
            <a:ext cx="3428998" cy="1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3267" y="3557993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발신자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3267" y="5986790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수신자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82668" y="2524640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SEND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7" name="직선 화살표 연결선 56"/>
          <p:cNvCxnSpPr>
            <a:stCxn id="56" idx="3"/>
            <a:endCxn id="34" idx="2"/>
          </p:cNvCxnSpPr>
          <p:nvPr/>
        </p:nvCxnSpPr>
        <p:spPr>
          <a:xfrm flipV="1">
            <a:off x="3536402" y="2984732"/>
            <a:ext cx="527598" cy="1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67868" y="2088913"/>
            <a:ext cx="104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/queue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3901" y="2986305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23866" y="3008516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5150" y="2508374"/>
            <a:ext cx="932118" cy="921903"/>
          </a:xfrm>
          <a:prstGeom prst="rect">
            <a:avLst/>
          </a:prstGeom>
        </p:spPr>
      </p:pic>
      <p:sp>
        <p:nvSpPr>
          <p:cNvPr id="47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7.3.1. STOMP </a:t>
            </a:r>
            <a:r>
              <a:rPr lang="ko-KR" altLang="en-US" dirty="0"/>
              <a:t>흐름</a:t>
            </a:r>
          </a:p>
        </p:txBody>
      </p:sp>
      <p:sp>
        <p:nvSpPr>
          <p:cNvPr id="48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/>
              <a:t>채팅 </a:t>
            </a:r>
            <a:r>
              <a:rPr lang="en-US" altLang="ko-KR"/>
              <a:t>- STOMP </a:t>
            </a:r>
            <a:r>
              <a:rPr lang="ko-KR" altLang="en-US" dirty="0"/>
              <a:t>흐름 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7726" y="5139313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52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7.3.2. </a:t>
            </a:r>
            <a:r>
              <a:rPr lang="ko-KR" altLang="en-US" dirty="0" err="1"/>
              <a:t>메인헤더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채팅 </a:t>
            </a:r>
            <a:r>
              <a:rPr lang="en-US" altLang="ko-KR"/>
              <a:t>- </a:t>
            </a:r>
            <a:r>
              <a:rPr lang="ko-KR" altLang="en-US"/>
              <a:t>메인헤더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</a:p>
        </p:txBody>
      </p:sp>
      <p:cxnSp>
        <p:nvCxnSpPr>
          <p:cNvPr id="23" name="직선 화살표 연결선 22"/>
          <p:cNvCxnSpPr>
            <a:stCxn id="28" idx="2"/>
          </p:cNvCxnSpPr>
          <p:nvPr/>
        </p:nvCxnSpPr>
        <p:spPr>
          <a:xfrm>
            <a:off x="2306424" y="4151093"/>
            <a:ext cx="11598" cy="2478155"/>
          </a:xfrm>
          <a:prstGeom prst="straightConnector1">
            <a:avLst/>
          </a:prstGeom>
          <a:ln w="349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34" idx="3"/>
          </p:cNvCxnSpPr>
          <p:nvPr/>
        </p:nvCxnSpPr>
        <p:spPr>
          <a:xfrm>
            <a:off x="6053854" y="3553466"/>
            <a:ext cx="30988" cy="3075782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0" idx="2"/>
          </p:cNvCxnSpPr>
          <p:nvPr/>
        </p:nvCxnSpPr>
        <p:spPr>
          <a:xfrm>
            <a:off x="9868909" y="3550929"/>
            <a:ext cx="21320" cy="3078319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82750" y="5793866"/>
            <a:ext cx="1948962" cy="600164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채팅방정보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수신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97370" y="4260123"/>
            <a:ext cx="1948962" cy="6001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접근자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전송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12388" y="3550929"/>
            <a:ext cx="1188071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cnttomsg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구독자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36752" y="5324879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5435787" y="3219748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5" name="순서도: 자기 디스크 34"/>
          <p:cNvSpPr/>
          <p:nvPr/>
        </p:nvSpPr>
        <p:spPr>
          <a:xfrm>
            <a:off x="5435787" y="3028026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순서도: 자기 디스크 36"/>
          <p:cNvSpPr/>
          <p:nvPr/>
        </p:nvSpPr>
        <p:spPr>
          <a:xfrm>
            <a:off x="5435788" y="2977227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8" name="순서도: 자기 디스크 37"/>
          <p:cNvSpPr/>
          <p:nvPr/>
        </p:nvSpPr>
        <p:spPr>
          <a:xfrm>
            <a:off x="5435787" y="2824830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1348" y="2999612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</a:p>
        </p:txBody>
      </p:sp>
      <p:sp>
        <p:nvSpPr>
          <p:cNvPr id="40" name="순서도: 직접 액세스 저장소 39"/>
          <p:cNvSpPr/>
          <p:nvPr/>
        </p:nvSpPr>
        <p:spPr>
          <a:xfrm>
            <a:off x="9097513" y="2765559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94167" y="2982156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2306424" y="4944985"/>
            <a:ext cx="37391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075175" y="5063836"/>
            <a:ext cx="37937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075174" y="6176969"/>
            <a:ext cx="37937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 flipV="1">
            <a:off x="2327744" y="6478729"/>
            <a:ext cx="37039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68092" y="4200413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70738" y="1164025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사용자가 채팅을 통해 전송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수신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70738" y="1565741"/>
            <a:ext cx="11786846" cy="9155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사용자의 최신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채팅 정보 조회</a:t>
            </a:r>
            <a:endParaRPr lang="en-US" altLang="ko-KR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총 읽지 않은 메시지 수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채팅방 별 읽지 않은 메시지 수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상대방 이름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사진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시간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51963" y="2590270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33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화살표 연결선 31"/>
          <p:cNvCxnSpPr>
            <a:stCxn id="68" idx="2"/>
          </p:cNvCxnSpPr>
          <p:nvPr/>
        </p:nvCxnSpPr>
        <p:spPr>
          <a:xfrm>
            <a:off x="2312145" y="4074554"/>
            <a:ext cx="0" cy="2227923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104451" y="2884072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8302" y="2888318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50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2060137" y="2541854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2312145" y="5100472"/>
            <a:ext cx="3765798" cy="2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69002" y="4294118"/>
            <a:ext cx="2305559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번호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084707" y="5575336"/>
            <a:ext cx="37368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451946" y="5218540"/>
            <a:ext cx="1996892" cy="307777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채팅 정보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0945" y="3474390"/>
            <a:ext cx="1242399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/app/great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185974" y="5652025"/>
            <a:ext cx="451266" cy="430887"/>
          </a:xfrm>
          <a:prstGeom prst="rect">
            <a:avLst/>
          </a:prstGeom>
          <a:solidFill>
            <a:srgbClr val="C9C9C9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메인 헤더</a:t>
            </a: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9858618" y="5867469"/>
            <a:ext cx="290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7.3.3.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/>
              <a:t>채팅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 (1)</a:t>
            </a:r>
            <a:r>
              <a:rPr lang="ko-KR" altLang="en-US" dirty="0"/>
              <a:t> </a:t>
            </a:r>
          </a:p>
        </p:txBody>
      </p:sp>
      <p:cxnSp>
        <p:nvCxnSpPr>
          <p:cNvPr id="53" name="직선 화살표 연결선 52"/>
          <p:cNvCxnSpPr>
            <a:stCxn id="55" idx="3"/>
          </p:cNvCxnSpPr>
          <p:nvPr/>
        </p:nvCxnSpPr>
        <p:spPr>
          <a:xfrm>
            <a:off x="6055509" y="3502689"/>
            <a:ext cx="15706" cy="279978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자기 디스크 54"/>
          <p:cNvSpPr/>
          <p:nvPr/>
        </p:nvSpPr>
        <p:spPr>
          <a:xfrm>
            <a:off x="5437442" y="3168971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7" name="순서도: 자기 디스크 56"/>
          <p:cNvSpPr/>
          <p:nvPr/>
        </p:nvSpPr>
        <p:spPr>
          <a:xfrm>
            <a:off x="5437442" y="2977249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8" name="순서도: 자기 디스크 57"/>
          <p:cNvSpPr/>
          <p:nvPr/>
        </p:nvSpPr>
        <p:spPr>
          <a:xfrm>
            <a:off x="5437443" y="2926450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순서도: 자기 디스크 58"/>
          <p:cNvSpPr/>
          <p:nvPr/>
        </p:nvSpPr>
        <p:spPr>
          <a:xfrm>
            <a:off x="5437442" y="2774053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23003" y="2948835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</a:p>
        </p:txBody>
      </p:sp>
      <p:sp>
        <p:nvSpPr>
          <p:cNvPr id="75" name="순서도: 직접 액세스 저장소 74"/>
          <p:cNvSpPr/>
          <p:nvPr/>
        </p:nvSpPr>
        <p:spPr>
          <a:xfrm>
            <a:off x="9037144" y="2712306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295822" y="2931379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cxnSp>
        <p:nvCxnSpPr>
          <p:cNvPr id="77" name="직선 화살표 연결선 76"/>
          <p:cNvCxnSpPr>
            <a:stCxn id="75" idx="2"/>
          </p:cNvCxnSpPr>
          <p:nvPr/>
        </p:nvCxnSpPr>
        <p:spPr>
          <a:xfrm>
            <a:off x="9808540" y="3497676"/>
            <a:ext cx="37311" cy="2804801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161117" y="1158493"/>
            <a:ext cx="9524208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를 기준으로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해당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입장 시 최신 채팅 정보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36418" y="2498978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27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7723689" y="4867638"/>
            <a:ext cx="1139727" cy="461665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메시지 수신 및 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읽음 처리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76540" y="3929065"/>
            <a:ext cx="2352371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/queue/chat/receive</a:t>
            </a:r>
          </a:p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번호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06733" y="5162507"/>
            <a:ext cx="1081405" cy="52322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메시지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 flipV="1">
            <a:off x="6114394" y="5759859"/>
            <a:ext cx="3754515" cy="1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2325571" y="5850116"/>
            <a:ext cx="7525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2353217" y="4721238"/>
            <a:ext cx="3731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54" idx="0"/>
          </p:cNvCxnSpPr>
          <p:nvPr/>
        </p:nvCxnSpPr>
        <p:spPr>
          <a:xfrm>
            <a:off x="6114394" y="4734518"/>
            <a:ext cx="2179159" cy="13312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54" idx="1"/>
          </p:cNvCxnSpPr>
          <p:nvPr/>
        </p:nvCxnSpPr>
        <p:spPr>
          <a:xfrm rot="10800000" flipV="1">
            <a:off x="6084841" y="5098470"/>
            <a:ext cx="1638848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800035" y="5227824"/>
            <a:ext cx="1081405" cy="52322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</a:p>
        </p:txBody>
      </p:sp>
      <p:sp>
        <p:nvSpPr>
          <p:cNvPr id="4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7.3.3.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/>
              <a:t>채팅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 (2)</a:t>
            </a:r>
            <a:endParaRPr lang="ko-KR" altLang="en-US" dirty="0"/>
          </a:p>
        </p:txBody>
      </p:sp>
      <p:cxnSp>
        <p:nvCxnSpPr>
          <p:cNvPr id="34" name="직선 화살표 연결선 33"/>
          <p:cNvCxnSpPr>
            <a:stCxn id="36" idx="2"/>
          </p:cNvCxnSpPr>
          <p:nvPr/>
        </p:nvCxnSpPr>
        <p:spPr>
          <a:xfrm>
            <a:off x="2312145" y="3772996"/>
            <a:ext cx="13426" cy="2227923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90945" y="3172832"/>
            <a:ext cx="1242399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/app/great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cxnSp>
        <p:nvCxnSpPr>
          <p:cNvPr id="37" name="직선 화살표 연결선 36"/>
          <p:cNvCxnSpPr>
            <a:stCxn id="38" idx="3"/>
          </p:cNvCxnSpPr>
          <p:nvPr/>
        </p:nvCxnSpPr>
        <p:spPr>
          <a:xfrm>
            <a:off x="6055509" y="3201131"/>
            <a:ext cx="15706" cy="279978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자기 디스크 37"/>
          <p:cNvSpPr/>
          <p:nvPr/>
        </p:nvSpPr>
        <p:spPr>
          <a:xfrm>
            <a:off x="5437442" y="2867413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9" name="순서도: 자기 디스크 38"/>
          <p:cNvSpPr/>
          <p:nvPr/>
        </p:nvSpPr>
        <p:spPr>
          <a:xfrm>
            <a:off x="5437442" y="2675691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0" name="순서도: 자기 디스크 39"/>
          <p:cNvSpPr/>
          <p:nvPr/>
        </p:nvSpPr>
        <p:spPr>
          <a:xfrm>
            <a:off x="5437443" y="2624892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순서도: 자기 디스크 40"/>
          <p:cNvSpPr/>
          <p:nvPr/>
        </p:nvSpPr>
        <p:spPr>
          <a:xfrm>
            <a:off x="5437442" y="2472495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3003" y="2647277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9808540" y="3196118"/>
            <a:ext cx="37311" cy="2804801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161116" y="1158384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를 기준으로 해당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채팅방의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모든 메시지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338302" y="2586760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80" name="순서도: 직접 액세스 저장소 79"/>
          <p:cNvSpPr/>
          <p:nvPr/>
        </p:nvSpPr>
        <p:spPr>
          <a:xfrm>
            <a:off x="9037144" y="2410748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295822" y="2629821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36418" y="2197420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7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AC732-B384-BC65-A29E-C6CEFC7692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</a:t>
            </a:r>
            <a:r>
              <a:rPr lang="ko-KR" altLang="en-US" dirty="0"/>
              <a:t>소개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289A0C-4DB0-DEED-83D3-CF094824129F}"/>
              </a:ext>
            </a:extLst>
          </p:cNvPr>
          <p:cNvSpPr/>
          <p:nvPr/>
        </p:nvSpPr>
        <p:spPr>
          <a:xfrm>
            <a:off x="301557" y="1371600"/>
            <a:ext cx="11546732" cy="519164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1081714" y="1936664"/>
            <a:ext cx="2966937" cy="1060315"/>
          </a:xfrm>
          <a:prstGeom prst="wedgeEllipseCallout">
            <a:avLst>
              <a:gd name="adj1" fmla="val 66381"/>
              <a:gd name="adj2" fmla="val 7442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프로젝트의 개념을 이해하기 어려워</a:t>
            </a:r>
            <a:endParaRPr lang="en-US" altLang="ko-KR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타원형 설명선 15"/>
          <p:cNvSpPr/>
          <p:nvPr/>
        </p:nvSpPr>
        <p:spPr>
          <a:xfrm>
            <a:off x="617759" y="3369961"/>
            <a:ext cx="2966937" cy="1410181"/>
          </a:xfrm>
          <a:prstGeom prst="wedgeEllipseCallout">
            <a:avLst>
              <a:gd name="adj1" fmla="val 73266"/>
              <a:gd name="adj2" fmla="val 463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수행은 해보았지만</a:t>
            </a:r>
            <a:r>
              <a:rPr lang="en-US" altLang="ko-KR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관리</a:t>
            </a:r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측면에서 경험이 부족한듯 해</a:t>
            </a:r>
            <a:endParaRPr lang="en-US" altLang="ko-KR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타원형 설명선 16"/>
          <p:cNvSpPr/>
          <p:nvPr/>
        </p:nvSpPr>
        <p:spPr>
          <a:xfrm>
            <a:off x="8205602" y="3538617"/>
            <a:ext cx="3014119" cy="1228244"/>
          </a:xfrm>
          <a:prstGeom prst="wedgeEllipseCallout">
            <a:avLst>
              <a:gd name="adj1" fmla="val -76016"/>
              <a:gd name="adj2" fmla="val 427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카톡으로 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의사소통</a:t>
            </a:r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하는게 시간이 지나면 찾기 힘들어</a:t>
            </a:r>
            <a:endParaRPr lang="en-US" altLang="ko-KR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83864" y="4152739"/>
            <a:ext cx="499670" cy="4941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33699" y="4879380"/>
            <a:ext cx="499670" cy="49419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1799" y="4977924"/>
            <a:ext cx="499670" cy="4941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81634" y="4152739"/>
            <a:ext cx="499670" cy="4941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119026" y="3480961"/>
            <a:ext cx="499670" cy="4941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72398" y="3480961"/>
            <a:ext cx="499670" cy="49419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69444" y="5225021"/>
            <a:ext cx="499670" cy="494194"/>
          </a:xfrm>
          <a:prstGeom prst="rect">
            <a:avLst/>
          </a:prstGeom>
        </p:spPr>
      </p:pic>
      <p:sp>
        <p:nvSpPr>
          <p:cNvPr id="29" name="타원형 설명선 28"/>
          <p:cNvSpPr/>
          <p:nvPr/>
        </p:nvSpPr>
        <p:spPr>
          <a:xfrm>
            <a:off x="4397459" y="1564649"/>
            <a:ext cx="2442474" cy="1146794"/>
          </a:xfrm>
          <a:prstGeom prst="wedgeEllipseCallout">
            <a:avLst>
              <a:gd name="adj1" fmla="val 4742"/>
              <a:gd name="adj2" fmla="val 8635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팀원들간에 </a:t>
            </a:r>
            <a:endParaRPr lang="en-US" altLang="ko-KR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작업진행 상태 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공유</a:t>
            </a:r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가 잘 안돼</a:t>
            </a:r>
            <a:endParaRPr lang="en-US" altLang="ko-KR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0" name="타원형 설명선 29"/>
          <p:cNvSpPr/>
          <p:nvPr/>
        </p:nvSpPr>
        <p:spPr>
          <a:xfrm>
            <a:off x="7378428" y="1863096"/>
            <a:ext cx="3827835" cy="1209669"/>
          </a:xfrm>
          <a:prstGeom prst="wedgeEllipseCallout">
            <a:avLst>
              <a:gd name="adj1" fmla="val -62896"/>
              <a:gd name="adj2" fmla="val 7277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개발시 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표준</a:t>
            </a:r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 되는 방법을 서로 공유했으면 좋겠어</a:t>
            </a:r>
            <a:r>
              <a:rPr lang="en-US" altLang="ko-KR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31" name="타원형 설명선 30"/>
          <p:cNvSpPr/>
          <p:nvPr/>
        </p:nvSpPr>
        <p:spPr>
          <a:xfrm>
            <a:off x="729574" y="5126478"/>
            <a:ext cx="3319077" cy="1171268"/>
          </a:xfrm>
          <a:prstGeom prst="wedgeEllipseCallout">
            <a:avLst>
              <a:gd name="adj1" fmla="val 65579"/>
              <a:gd name="adj2" fmla="val -4725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산출물 버전 관리</a:t>
            </a:r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어려웠어</a:t>
            </a:r>
            <a:r>
              <a:rPr lang="en-US" altLang="ko-KR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이력이 남아야 하는데</a:t>
            </a:r>
            <a:r>
              <a:rPr lang="en-US" altLang="ko-KR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…</a:t>
            </a:r>
          </a:p>
        </p:txBody>
      </p:sp>
      <p:sp>
        <p:nvSpPr>
          <p:cNvPr id="32" name="타원형 설명선 31"/>
          <p:cNvSpPr/>
          <p:nvPr/>
        </p:nvSpPr>
        <p:spPr>
          <a:xfrm>
            <a:off x="8168641" y="5140683"/>
            <a:ext cx="2590149" cy="1157063"/>
          </a:xfrm>
          <a:prstGeom prst="wedgeEllipseCallout">
            <a:avLst>
              <a:gd name="adj1" fmla="val -92038"/>
              <a:gd name="adj2" fmla="val -4690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서로 어디까지 했는지 </a:t>
            </a:r>
            <a:r>
              <a:rPr lang="ko-KR" altLang="en-US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진행상황</a:t>
            </a:r>
            <a:r>
              <a:rPr lang="ko-KR" altLang="en-US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파악이 잘 안돼</a:t>
            </a:r>
            <a:endParaRPr lang="en-US" altLang="ko-KR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096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/>
          <p:cNvCxnSpPr/>
          <p:nvPr/>
        </p:nvCxnSpPr>
        <p:spPr>
          <a:xfrm>
            <a:off x="4473645" y="3324346"/>
            <a:ext cx="0" cy="302473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947703" y="3324346"/>
            <a:ext cx="0" cy="304461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2994" y="3641285"/>
            <a:ext cx="2075396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079665" y="4434740"/>
            <a:ext cx="339398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4483468" y="5681304"/>
            <a:ext cx="349164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1051372" y="3461997"/>
            <a:ext cx="29398" cy="2906963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21194" y="4561168"/>
            <a:ext cx="907197" cy="553998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저장</a:t>
            </a:r>
          </a:p>
        </p:txBody>
      </p:sp>
      <p:cxnSp>
        <p:nvCxnSpPr>
          <p:cNvPr id="32" name="꺾인 연결선 31"/>
          <p:cNvCxnSpPr>
            <a:endCxn id="29" idx="0"/>
          </p:cNvCxnSpPr>
          <p:nvPr/>
        </p:nvCxnSpPr>
        <p:spPr>
          <a:xfrm>
            <a:off x="4472166" y="4445731"/>
            <a:ext cx="702627" cy="1154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9" idx="2"/>
          </p:cNvCxnSpPr>
          <p:nvPr/>
        </p:nvCxnSpPr>
        <p:spPr>
          <a:xfrm rot="5400000">
            <a:off x="4750341" y="4828648"/>
            <a:ext cx="137934" cy="7109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21194" y="5363216"/>
            <a:ext cx="1121594" cy="26161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7947703" y="5846594"/>
            <a:ext cx="313306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85429" y="5528505"/>
            <a:ext cx="1121594" cy="26161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079665" y="3324346"/>
            <a:ext cx="0" cy="304461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7.3.4.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발신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/>
              <a:t>채팅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발신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61115" y="1158376"/>
            <a:ext cx="8220509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메시지를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예 저장하고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상대방에게 메시지를 전달한다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3606" y="2402443"/>
            <a:ext cx="932118" cy="92190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75996" y="1983406"/>
            <a:ext cx="932118" cy="92190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325923" y="2961788"/>
            <a:ext cx="1432264" cy="600164"/>
          </a:xfrm>
          <a:prstGeom prst="rect">
            <a:avLst/>
          </a:prstGeom>
          <a:solidFill>
            <a:srgbClr val="5B9BD5"/>
          </a:solidFill>
          <a:ln w="6350">
            <a:solidFill>
              <a:srgbClr val="5B9BD5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2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sp>
        <p:nvSpPr>
          <p:cNvPr id="47" name="순서도: 자기 디스크 46"/>
          <p:cNvSpPr/>
          <p:nvPr/>
        </p:nvSpPr>
        <p:spPr>
          <a:xfrm>
            <a:off x="3819550" y="3211319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8" name="순서도: 자기 디스크 47"/>
          <p:cNvSpPr/>
          <p:nvPr/>
        </p:nvSpPr>
        <p:spPr>
          <a:xfrm>
            <a:off x="3819550" y="3019597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0" name="순서도: 자기 디스크 49"/>
          <p:cNvSpPr/>
          <p:nvPr/>
        </p:nvSpPr>
        <p:spPr>
          <a:xfrm>
            <a:off x="3819551" y="2968798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1" name="순서도: 자기 디스크 50"/>
          <p:cNvSpPr/>
          <p:nvPr/>
        </p:nvSpPr>
        <p:spPr>
          <a:xfrm>
            <a:off x="3819550" y="2816401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05111" y="2991183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04878" y="2930600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54" name="순서도: 직접 액세스 저장소 53"/>
          <p:cNvSpPr/>
          <p:nvPr/>
        </p:nvSpPr>
        <p:spPr>
          <a:xfrm>
            <a:off x="7203720" y="2754588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62398" y="2973661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</p:spTree>
    <p:extLst>
      <p:ext uri="{BB962C8B-B14F-4D97-AF65-F5344CB8AC3E}">
        <p14:creationId xmlns:p14="http://schemas.microsoft.com/office/powerpoint/2010/main" val="3307391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 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458792" y="2674175"/>
            <a:ext cx="99245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863545" y="3928882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24895" y="3928882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86244" y="3928882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28513" y="4804083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89862" y="4804082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67163" y="4804083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건수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/>
          <p:cNvCxnSpPr>
            <a:stCxn id="4" idx="2"/>
            <a:endCxn id="9" idx="0"/>
          </p:cNvCxnSpPr>
          <p:nvPr/>
        </p:nvCxnSpPr>
        <p:spPr>
          <a:xfrm>
            <a:off x="9512174" y="4531048"/>
            <a:ext cx="0" cy="2730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5" idx="2"/>
            <a:endCxn id="7" idx="0"/>
          </p:cNvCxnSpPr>
          <p:nvPr/>
        </p:nvCxnSpPr>
        <p:spPr>
          <a:xfrm>
            <a:off x="5973524" y="4531048"/>
            <a:ext cx="0" cy="2730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  <a:endCxn id="8" idx="0"/>
          </p:cNvCxnSpPr>
          <p:nvPr/>
        </p:nvCxnSpPr>
        <p:spPr>
          <a:xfrm>
            <a:off x="2434873" y="4531048"/>
            <a:ext cx="0" cy="2730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" idx="2"/>
            <a:endCxn id="5" idx="0"/>
          </p:cNvCxnSpPr>
          <p:nvPr/>
        </p:nvCxnSpPr>
        <p:spPr>
          <a:xfrm rot="16200000" flipH="1">
            <a:off x="4138002" y="2093359"/>
            <a:ext cx="652541" cy="301850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3" idx="2"/>
            <a:endCxn id="6" idx="0"/>
          </p:cNvCxnSpPr>
          <p:nvPr/>
        </p:nvCxnSpPr>
        <p:spPr>
          <a:xfrm rot="5400000">
            <a:off x="2368677" y="3342537"/>
            <a:ext cx="652541" cy="52014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3" idx="2"/>
            <a:endCxn id="4" idx="0"/>
          </p:cNvCxnSpPr>
          <p:nvPr/>
        </p:nvCxnSpPr>
        <p:spPr>
          <a:xfrm rot="16200000" flipH="1">
            <a:off x="5907327" y="324034"/>
            <a:ext cx="652541" cy="655715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910313" y="2585373"/>
            <a:ext cx="3787550" cy="77976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재연결되어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새로운 알림 수신 가능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사용자의 권한에 따라 수신할 수 있는 알림이 다름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7" name="직선 연결선 16"/>
          <p:cNvCxnSpPr>
            <a:stCxn id="3" idx="3"/>
            <a:endCxn id="16" idx="1"/>
          </p:cNvCxnSpPr>
          <p:nvPr/>
        </p:nvCxnSpPr>
        <p:spPr>
          <a:xfrm>
            <a:off x="3451250" y="2975258"/>
            <a:ext cx="4590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698963" y="2196842"/>
            <a:ext cx="2798403" cy="103067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       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관  리  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3" name="구부러진 연결선 22"/>
          <p:cNvCxnSpPr>
            <a:endCxn id="22" idx="1"/>
          </p:cNvCxnSpPr>
          <p:nvPr/>
        </p:nvCxnSpPr>
        <p:spPr>
          <a:xfrm flipV="1">
            <a:off x="7038530" y="2712182"/>
            <a:ext cx="1660433" cy="51533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알림 </a:t>
            </a:r>
            <a:r>
              <a:rPr lang="en-US" altLang="ko-KR" dirty="0"/>
              <a:t>(1) -</a:t>
            </a:r>
            <a:r>
              <a:rPr lang="ko-KR" altLang="en-US" dirty="0"/>
              <a:t> 프로세스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42529" y="1177506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생성 신청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승인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댓글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답글 실시간 알림 기능 제공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2529" y="1696694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를 이용한 실시간 알림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699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 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772832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클라이언트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13649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서버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54466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브로커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421460" y="4834376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052161" y="4922392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" idx="2"/>
          </p:cNvCxnSpPr>
          <p:nvPr/>
        </p:nvCxnSpPr>
        <p:spPr>
          <a:xfrm>
            <a:off x="34214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488041" y="3455715"/>
            <a:ext cx="2723928" cy="133651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SEND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/queue/approve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/queue/meet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/queue/rep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comt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18741" y="4449689"/>
            <a:ext cx="2586920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052161" y="6350065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421461" y="6420324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576173" y="5881308"/>
            <a:ext cx="1040109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66103" y="5129687"/>
            <a:ext cx="1419480" cy="124712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88037" y="2016924"/>
            <a:ext cx="1419477" cy="124983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1460" y="3312459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11771" y="2276585"/>
            <a:ext cx="17936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승인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신규 프로젝트 생성 신청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70521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6828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알림 </a:t>
            </a:r>
            <a:r>
              <a:rPr lang="en-US" altLang="ko-KR" dirty="0"/>
              <a:t>(2) - </a:t>
            </a:r>
            <a:r>
              <a:rPr lang="en-US" altLang="ko-KR" dirty="0" err="1"/>
              <a:t>WebSocket</a:t>
            </a:r>
            <a:r>
              <a:rPr lang="en-US" altLang="ko-KR" dirty="0"/>
              <a:t> / Stomp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5506" y="2776908"/>
            <a:ext cx="2219101" cy="10711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- 5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재연결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새로운 알림 수신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4759064" y="2407534"/>
            <a:ext cx="310648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4573650" y="2567123"/>
            <a:ext cx="49606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691008" y="2730342"/>
            <a:ext cx="378703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4793180" y="2908721"/>
            <a:ext cx="27653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505681" y="3081950"/>
            <a:ext cx="56403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66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알림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권한 별 알림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7" y="1878128"/>
            <a:ext cx="3449237" cy="4560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254" y="1878128"/>
            <a:ext cx="3483335" cy="45646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979" y="1880473"/>
            <a:ext cx="3466302" cy="456233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91933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28609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73818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944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 </a:t>
            </a:r>
            <a:r>
              <a:rPr lang="en-US" altLang="ko-KR" dirty="0"/>
              <a:t>&gt; 7.4.1. </a:t>
            </a:r>
            <a:r>
              <a:rPr lang="ko-KR" altLang="en-US" dirty="0"/>
              <a:t>학생 권한 알림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296" y="2208793"/>
            <a:ext cx="2799351" cy="21184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754" y="2645391"/>
            <a:ext cx="2897795" cy="25063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30580" y="4329281"/>
            <a:ext cx="3092197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일정 클릭 시 회의록 캘린더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37" y="5281915"/>
            <a:ext cx="6521455" cy="14552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68004" y="5234203"/>
            <a:ext cx="5010247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답글 알림 클릭 시 해당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등록된 답글 한번에 확인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답글 클릭해 확인 시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Y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변경되면서 알림 사라짐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5280" y="5376338"/>
            <a:ext cx="3806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댓글 알림 클릭 시 해당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팝업으로 표출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등록되어 있는 댓글의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모두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Y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변경되면서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해당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대한 알림 사라짐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" y="1831569"/>
            <a:ext cx="2493154" cy="3296361"/>
          </a:xfrm>
          <a:prstGeom prst="rect">
            <a:avLst/>
          </a:prstGeom>
        </p:spPr>
      </p:pic>
      <p:cxnSp>
        <p:nvCxnSpPr>
          <p:cNvPr id="10" name="꺾인 연결선 9"/>
          <p:cNvCxnSpPr>
            <a:endCxn id="3" idx="1"/>
          </p:cNvCxnSpPr>
          <p:nvPr/>
        </p:nvCxnSpPr>
        <p:spPr>
          <a:xfrm>
            <a:off x="2597050" y="2561590"/>
            <a:ext cx="2222246" cy="70645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2653990" y="4039920"/>
            <a:ext cx="5731290" cy="913031"/>
          </a:xfrm>
          <a:prstGeom prst="bentConnector3">
            <a:avLst>
              <a:gd name="adj1" fmla="val 186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endCxn id="6" idx="1"/>
          </p:cNvCxnSpPr>
          <p:nvPr/>
        </p:nvCxnSpPr>
        <p:spPr>
          <a:xfrm rot="5400000">
            <a:off x="-761699" y="4541735"/>
            <a:ext cx="2831452" cy="104179"/>
          </a:xfrm>
          <a:prstGeom prst="bentConnector4">
            <a:avLst>
              <a:gd name="adj1" fmla="val 131"/>
              <a:gd name="adj2" fmla="val 45858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학생 권한 알림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3910" y="1115391"/>
            <a:ext cx="8886407" cy="55662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권한 계정 접속 시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당일 회의 일정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알림 제공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531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 </a:t>
            </a:r>
            <a:r>
              <a:rPr lang="en-US" altLang="ko-KR" dirty="0"/>
              <a:t>&gt; 7.4.2. </a:t>
            </a:r>
            <a:r>
              <a:rPr lang="ko-KR" altLang="en-US" dirty="0"/>
              <a:t>팀장 권한 알림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06112" y="6052480"/>
            <a:ext cx="5622443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승인 알림 클릭 시 프로젝트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단계 프로파일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799" y="2874069"/>
            <a:ext cx="4555492" cy="306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7" y="2353761"/>
            <a:ext cx="2934470" cy="3845426"/>
          </a:xfrm>
          <a:prstGeom prst="rect">
            <a:avLst/>
          </a:prstGeom>
        </p:spPr>
      </p:pic>
      <p:sp>
        <p:nvSpPr>
          <p:cNvPr id="9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팀장 권한 알림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2198" y="1132891"/>
            <a:ext cx="6991813" cy="52081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권한 알림 외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생성 승인 알림 기능 추가 제공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21980" y="3378820"/>
            <a:ext cx="22748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08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 </a:t>
            </a:r>
            <a:r>
              <a:rPr lang="en-US" altLang="ko-KR" dirty="0"/>
              <a:t>&gt; 7.4.3. </a:t>
            </a:r>
            <a:r>
              <a:rPr lang="ko-KR" altLang="en-US" dirty="0"/>
              <a:t>관리자 권한 알림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26" y="2994014"/>
            <a:ext cx="7416381" cy="21854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61551" y="5367521"/>
            <a:ext cx="4848952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생성 신청 알림 클릭 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승인 처리 가능한 관리자 설정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관리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39" y="2174124"/>
            <a:ext cx="2921622" cy="3845426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2447109" y="3035999"/>
            <a:ext cx="1419497" cy="1050755"/>
          </a:xfrm>
          <a:prstGeom prst="bentConnector3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관리자 권한 알림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4096" y="1112931"/>
            <a:ext cx="8886407" cy="55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(Admin)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계정 접속 시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미승인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상태인 프로젝트 생성 신청 건수 알림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07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7.5. </a:t>
            </a:r>
            <a:r>
              <a:rPr lang="ko-KR" altLang="en-US" dirty="0"/>
              <a:t>내 글 모음 </a:t>
            </a:r>
            <a:r>
              <a:rPr lang="en-US" altLang="ko-KR" dirty="0"/>
              <a:t>&gt; 7.5.1. </a:t>
            </a:r>
            <a:r>
              <a:rPr lang="ko-KR" altLang="en-US" dirty="0"/>
              <a:t>내가 </a:t>
            </a:r>
            <a:r>
              <a:rPr lang="ko-KR" altLang="en-US"/>
              <a:t>쓴 게시글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</a:t>
            </a:r>
            <a:r>
              <a:rPr lang="ko-KR" altLang="en-US"/>
              <a:t>쓴 게시글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45491" y="1174037"/>
            <a:ext cx="9926517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 별 내가 </a:t>
            </a:r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쓴 게시글</a:t>
            </a:r>
            <a:r>
              <a:rPr lang="en-US" altLang="ko-KR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분류별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검색기능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검색 건수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페이징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작업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8615" y="2013768"/>
            <a:ext cx="8037093" cy="16578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내 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글 모음 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List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 테이블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4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개를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join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하여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등록된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회원정보 출력</a:t>
            </a:r>
            <a:endParaRPr lang="en-US" altLang="ko-KR" sz="140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		(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전체 공지사항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자유 게시판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, 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프로젝트 공지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자료 게시판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내 글 모음 검색기능    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분류별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검색기능과 검색 건수 표시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페이징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                검색 건수에 따라 </a:t>
            </a:r>
            <a:r>
              <a:rPr lang="ko-KR" altLang="en-US" sz="1400" err="1">
                <a:latin typeface="Noto Sans KR" panose="020B0600000101010101" charset="-127"/>
                <a:ea typeface="Noto Sans KR" panose="020B0600000101010101" charset="-127"/>
              </a:rPr>
              <a:t>페이징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 작업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5492" y="1657237"/>
            <a:ext cx="91125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1" y="3784168"/>
            <a:ext cx="5601634" cy="2660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8305708" y="3784168"/>
            <a:ext cx="2107578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내 가 쓴 게시글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7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8384834" y="5949160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8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9339688" y="5949160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자유 게시판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9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10272606" y="5949160"/>
            <a:ext cx="1639253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자료 게시판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7158592" y="5953957"/>
            <a:ext cx="1039848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전체 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공지사항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flipH="1">
            <a:off x="7678516" y="4665978"/>
            <a:ext cx="1680981" cy="1287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9359497" y="4665978"/>
            <a:ext cx="356079" cy="128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9359497" y="4665978"/>
            <a:ext cx="1732736" cy="128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flipH="1">
            <a:off x="8760722" y="4665978"/>
            <a:ext cx="598775" cy="128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609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7.5. </a:t>
            </a:r>
            <a:r>
              <a:rPr lang="ko-KR" altLang="en-US" dirty="0"/>
              <a:t>내 글 모음 </a:t>
            </a:r>
            <a:r>
              <a:rPr lang="en-US" altLang="ko-KR" dirty="0"/>
              <a:t>&gt; 7.5.2. </a:t>
            </a:r>
            <a:r>
              <a:rPr lang="ko-KR" altLang="en-US" dirty="0"/>
              <a:t>내가 </a:t>
            </a:r>
            <a:r>
              <a:rPr lang="ko-KR" altLang="en-US"/>
              <a:t>쓴 댓글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쓴 댓글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021827" y="1997960"/>
            <a:ext cx="7615829" cy="4224275"/>
            <a:chOff x="1194063" y="1623938"/>
            <a:chExt cx="9514968" cy="527767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9478" y="1623938"/>
              <a:ext cx="9429553" cy="4357881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194063" y="1633827"/>
              <a:ext cx="8092853" cy="1184232"/>
              <a:chOff x="1445038" y="1603601"/>
              <a:chExt cx="10838721" cy="158603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5038" y="1665424"/>
                <a:ext cx="2772162" cy="152421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280159" y="1603601"/>
                <a:ext cx="7003600" cy="432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댓글 마다 번호를 붙여서 내가 쓴 댓글 클릭 시 해당 위치로 이동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279478" y="6347610"/>
              <a:ext cx="63866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자바 스크립트의 </a:t>
              </a:r>
              <a:r>
                <a:rPr lang="en-US" altLang="ko-KR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offset() </a:t>
              </a:r>
              <a:r>
                <a:rPr lang="ko-KR" altLang="en-US" sz="1500" dirty="0" err="1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메소드로</a:t>
              </a:r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선택한 태그의 위치를 반환 해주고 </a:t>
              </a:r>
            </a:p>
            <a:p>
              <a:r>
                <a:rPr lang="en-US" altLang="ko-KR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animate()</a:t>
              </a:r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이용해서 선택한 태그의 스크롤 위치를 지정해서 해당 위치로 이동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4063" y="1671657"/>
              <a:ext cx="2069866" cy="122885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20" name="직선 화살표 연결선 19"/>
            <p:cNvCxnSpPr>
              <a:endCxn id="19" idx="3"/>
            </p:cNvCxnSpPr>
            <p:nvPr/>
          </p:nvCxnSpPr>
          <p:spPr>
            <a:xfrm flipH="1">
              <a:off x="3263929" y="1788227"/>
              <a:ext cx="793670" cy="497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모서리가 둥근 직사각형 11"/>
          <p:cNvSpPr/>
          <p:nvPr/>
        </p:nvSpPr>
        <p:spPr>
          <a:xfrm>
            <a:off x="187346" y="1171962"/>
            <a:ext cx="9232186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쓴 댓글 리스트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분류별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검색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검색 건수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페이징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작업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댓글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이동효과</a:t>
            </a:r>
            <a:endParaRPr lang="ko-KR" altLang="en-US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178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7.5. </a:t>
            </a:r>
            <a:r>
              <a:rPr lang="ko-KR" altLang="en-US" dirty="0"/>
              <a:t>내 글 모음 </a:t>
            </a:r>
            <a:r>
              <a:rPr lang="en-US" altLang="ko-KR"/>
              <a:t>&gt; 7.5.3. </a:t>
            </a:r>
            <a:r>
              <a:rPr lang="ko-KR" altLang="en-US"/>
              <a:t>내가 추천한 게시글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내가 추천한 게시글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1335" y="1169656"/>
            <a:ext cx="9926517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 </a:t>
            </a:r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별 내가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추천한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댓글 리스트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분류별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검색기능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검색 건수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페이징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작업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51" y="2145329"/>
            <a:ext cx="3665111" cy="17711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29162" y="3920193"/>
            <a:ext cx="478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내가 추천한 </a:t>
            </a:r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게시글과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댓글은 테이블을 따로 생성하여 관리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1336" y="1652856"/>
            <a:ext cx="91125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615" y="2013768"/>
            <a:ext cx="8037093" cy="16578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내 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글 모음 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List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 테이블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4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개를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join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하여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등록된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회원정보 출력</a:t>
            </a:r>
            <a:endParaRPr lang="en-US" altLang="ko-KR" sz="140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		(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전체 공지사항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자유 게시판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, 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프로젝트 공지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자료 게시판</a:t>
            </a:r>
            <a:r>
              <a:rPr lang="en-US" altLang="ko-KR" sz="140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내 글 모음 검색기능    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분류별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검색기능과 검색 건수 표시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페이징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                           검색 건수에 따라 </a:t>
            </a:r>
            <a:r>
              <a:rPr lang="ko-KR" altLang="en-US" sz="1400" err="1">
                <a:latin typeface="Noto Sans KR" panose="020B0600000101010101" charset="-127"/>
                <a:ea typeface="Noto Sans KR" panose="020B0600000101010101" charset="-127"/>
              </a:rPr>
              <a:t>페이징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 작업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2" y="3692736"/>
            <a:ext cx="6429055" cy="2863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8335650" y="4486854"/>
            <a:ext cx="2107578" cy="88181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내 가 추천한 게시글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8384834" y="5949160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9339688" y="5949160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자유 게시판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10272606" y="5949160"/>
            <a:ext cx="1639253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자료 게시판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7158592" y="5953957"/>
            <a:ext cx="1039848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전체 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공지사항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7678516" y="5368664"/>
            <a:ext cx="1710923" cy="585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389439" y="5368664"/>
            <a:ext cx="326137" cy="580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9389439" y="5368664"/>
            <a:ext cx="1702794" cy="580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8760722" y="5368664"/>
            <a:ext cx="628717" cy="580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0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AC732-B384-BC65-A29E-C6CEFC7692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소개 </a:t>
            </a:r>
            <a:r>
              <a:rPr lang="en-US" altLang="ko-KR"/>
              <a:t>– PMS </a:t>
            </a:r>
            <a:r>
              <a:rPr lang="ko-KR" altLang="en-US"/>
              <a:t>장점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AFD16B-C0CD-882A-E7BB-D574CA3ECCD6}"/>
              </a:ext>
            </a:extLst>
          </p:cNvPr>
          <p:cNvGrpSpPr/>
          <p:nvPr/>
        </p:nvGrpSpPr>
        <p:grpSpPr>
          <a:xfrm>
            <a:off x="301557" y="5615507"/>
            <a:ext cx="11546732" cy="947737"/>
            <a:chOff x="973394" y="5073445"/>
            <a:chExt cx="9547122" cy="12211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51826C-B274-9AE5-2047-AC409A1A9DA8}"/>
                </a:ext>
              </a:extLst>
            </p:cNvPr>
            <p:cNvSpPr/>
            <p:nvPr/>
          </p:nvSpPr>
          <p:spPr>
            <a:xfrm>
              <a:off x="973394" y="5073445"/>
              <a:ext cx="9547122" cy="12211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PMS(Project Management System) </a:t>
              </a:r>
              <a:r>
                <a:rPr lang="ko-KR" altLang="en-US" sz="240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도입</a:t>
              </a:r>
              <a:r>
                <a:rPr lang="en-US" altLang="ko-KR" sz="240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!</a:t>
              </a:r>
              <a:endParaRPr lang="en-US" altLang="ko-KR" sz="2400" dirty="0">
                <a:solidFill>
                  <a:srgbClr val="C00000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980FD2-3DFB-EE9B-6E2D-7E8CF149B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2138" y="5459113"/>
              <a:ext cx="449826" cy="449826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2779193" y="1601504"/>
            <a:ext cx="6306441" cy="6906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전체 작업 </a:t>
            </a:r>
            <a:r>
              <a:rPr lang="ko-KR" altLang="en-US" b="1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체계화</a:t>
            </a:r>
            <a:r>
              <a:rPr lang="en-US" altLang="ko-KR" b="1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b="1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시각화 </a:t>
            </a:r>
            <a:r>
              <a:rPr lang="ko-KR" altLang="en-US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제공</a:t>
            </a:r>
            <a:endParaRPr lang="en-US" altLang="ko-KR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779193" y="2360222"/>
            <a:ext cx="6306442" cy="6906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작업진행 과정 </a:t>
            </a:r>
            <a:r>
              <a:rPr lang="ko-KR" altLang="en-US" b="1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공유</a:t>
            </a:r>
            <a:r>
              <a:rPr lang="ko-KR" altLang="en-US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로 원활한 </a:t>
            </a:r>
            <a:r>
              <a:rPr lang="ko-KR" altLang="en-US" b="1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의사소통</a:t>
            </a:r>
            <a:r>
              <a:rPr lang="ko-KR" altLang="en-US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가능</a:t>
            </a:r>
            <a:endParaRPr lang="en-US" altLang="ko-KR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79193" y="3130847"/>
            <a:ext cx="6306442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b="1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스케쥴 관리</a:t>
            </a:r>
            <a:r>
              <a:rPr lang="ko-KR" altLang="en-US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의 편의성</a:t>
            </a:r>
            <a:endParaRPr lang="en-US" altLang="ko-KR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79193" y="3904435"/>
            <a:ext cx="6306442" cy="6906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개발 표준화 </a:t>
            </a:r>
            <a:r>
              <a:rPr lang="ko-KR" altLang="en-US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제공 및 프로젝트 품질 향상</a:t>
            </a:r>
            <a:endParaRPr lang="en-US" altLang="ko-KR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79192" y="4695244"/>
            <a:ext cx="6306442" cy="6906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효율적인 프로젝트 </a:t>
            </a:r>
            <a:r>
              <a:rPr lang="ko-KR" altLang="en-US" b="1">
                <a:solidFill>
                  <a:srgbClr val="FF0000"/>
                </a:solidFill>
                <a:latin typeface="Noto Sans KR" panose="020B0600000101010101" charset="-127"/>
                <a:ea typeface="Noto Sans KR" panose="020B0600000101010101" charset="-127"/>
              </a:rPr>
              <a:t>산출물 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289A0C-4DB0-DEED-83D3-CF094824129F}"/>
              </a:ext>
            </a:extLst>
          </p:cNvPr>
          <p:cNvSpPr/>
          <p:nvPr/>
        </p:nvSpPr>
        <p:spPr>
          <a:xfrm>
            <a:off x="301557" y="1371600"/>
            <a:ext cx="11546732" cy="519164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146" y="3032038"/>
            <a:ext cx="4917633" cy="377833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7.6. </a:t>
            </a:r>
            <a:r>
              <a:rPr lang="ko-KR" altLang="en-US" dirty="0"/>
              <a:t>오늘 할 일 </a:t>
            </a:r>
            <a:r>
              <a:rPr lang="en-US" altLang="ko-KR" dirty="0"/>
              <a:t>&gt; 7.6.1. To-Do List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To-Do List (1)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6568" y="1216588"/>
            <a:ext cx="7317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가장 첫 번째 요소의 날짜와 오늘 날짜를 비교해서 </a:t>
            </a:r>
          </a:p>
          <a:p>
            <a:pPr lvl="0">
              <a:defRPr/>
            </a:pP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같으면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(True)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버튼이 감춰지고 다르면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(False)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To Do List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생성하는 버튼이 보여짐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41792" y="5136211"/>
            <a:ext cx="1870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우선순위에 따른 </a:t>
            </a:r>
          </a:p>
          <a:p>
            <a:pPr lvl="0">
              <a:defRPr/>
            </a:pP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텍스트 스타일 구분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3684" y="1818155"/>
            <a:ext cx="4429125" cy="60031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ShowTodoBox</a:t>
            </a:r>
            <a:r>
              <a:rPr lang="en-US" altLang="ko-KR" sz="15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newTodoToday</a:t>
            </a:r>
            <a:r>
              <a:rPr lang="en-US" altLang="ko-KR" sz="15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= false)</a:t>
            </a:r>
            <a:endParaRPr lang="ko-KR" altLang="en-US" sz="15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389213" y="2061845"/>
            <a:ext cx="556714" cy="14415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2094" y="1969858"/>
            <a:ext cx="24244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 dirty="0">
                <a:latin typeface="Noto Sans KR" panose="020B0600000101010101" charset="-127"/>
                <a:ea typeface="Noto Sans KR" panose="020B0600000101010101" charset="-127"/>
              </a:rPr>
              <a:t>To Do List</a:t>
            </a:r>
            <a:r>
              <a:rPr lang="ko-KR" altLang="en-US" sz="1500" b="1" dirty="0">
                <a:latin typeface="Noto Sans KR" panose="020B0600000101010101" charset="-127"/>
                <a:ea typeface="Noto Sans KR" panose="020B0600000101010101" charset="-127"/>
              </a:rPr>
              <a:t> 그리는 함수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t="7600"/>
          <a:stretch>
            <a:fillRect/>
          </a:stretch>
        </p:blipFill>
        <p:spPr>
          <a:xfrm>
            <a:off x="6670191" y="3258999"/>
            <a:ext cx="4821330" cy="3528731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6564405" y="3839695"/>
            <a:ext cx="5065057" cy="874059"/>
          </a:xfrm>
          <a:prstGeom prst="flowChartProcess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0" name="선 19"/>
          <p:cNvCxnSpPr/>
          <p:nvPr/>
        </p:nvCxnSpPr>
        <p:spPr>
          <a:xfrm rot="5400000" flipH="1" flipV="1">
            <a:off x="5962578" y="4539902"/>
            <a:ext cx="885264" cy="28575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91352" y="2887755"/>
            <a:ext cx="952500" cy="448235"/>
          </a:xfrm>
          <a:prstGeom prst="roundRect">
            <a:avLst>
              <a:gd name="adj" fmla="val 16667"/>
            </a:avLst>
          </a:prstGeom>
          <a:effectLst>
            <a:outerShdw dist="19050" dir="5400000" sx="1000" sy="1000" algn="ctr" rotWithShape="0">
              <a:srgbClr val="000000">
                <a:alpha val="63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3882" y="2904564"/>
            <a:ext cx="952500" cy="448235"/>
          </a:xfrm>
          <a:prstGeom prst="roundRect">
            <a:avLst>
              <a:gd name="adj" fmla="val 16667"/>
            </a:avLst>
          </a:prstGeom>
          <a:effectLst>
            <a:outerShdw dist="19050" dir="5400000" sx="1000" sy="1000" algn="ctr" rotWithShape="0">
              <a:srgbClr val="000000">
                <a:alpha val="63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5" name="선 24"/>
          <p:cNvCxnSpPr>
            <a:stCxn id="22" idx="3"/>
            <a:endCxn id="23" idx="1"/>
          </p:cNvCxnSpPr>
          <p:nvPr/>
        </p:nvCxnSpPr>
        <p:spPr>
          <a:xfrm>
            <a:off x="1243852" y="3111873"/>
            <a:ext cx="5390030" cy="16809"/>
          </a:xfrm>
          <a:prstGeom prst="line">
            <a:avLst/>
          </a:prstGeom>
          <a:ln w="127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876" y="2282501"/>
            <a:ext cx="2566036" cy="999596"/>
          </a:xfrm>
          <a:prstGeom prst="rect">
            <a:avLst/>
          </a:prstGeom>
        </p:spPr>
      </p:pic>
      <p:sp>
        <p:nvSpPr>
          <p:cNvPr id="19" name="순서도: 처리 18"/>
          <p:cNvSpPr/>
          <p:nvPr/>
        </p:nvSpPr>
        <p:spPr>
          <a:xfrm>
            <a:off x="9457876" y="2852820"/>
            <a:ext cx="1524068" cy="440458"/>
          </a:xfrm>
          <a:prstGeom prst="flowChartProcess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4" name="선 19"/>
          <p:cNvCxnSpPr/>
          <p:nvPr/>
        </p:nvCxnSpPr>
        <p:spPr>
          <a:xfrm flipV="1">
            <a:off x="10625722" y="2300789"/>
            <a:ext cx="115172" cy="53442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17899" y="1789191"/>
            <a:ext cx="1806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완료 여부에 따른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스타일 구분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705" y="1039658"/>
            <a:ext cx="780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44580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7.6. </a:t>
            </a:r>
            <a:r>
              <a:rPr lang="ko-KR" altLang="en-US" dirty="0"/>
              <a:t>오늘 할 일 </a:t>
            </a:r>
            <a:r>
              <a:rPr lang="en-US" altLang="ko-KR" dirty="0"/>
              <a:t>&gt; 7.6.1. To-Do List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To-Do List 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1032" y="3581400"/>
            <a:ext cx="735559" cy="747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518" y="2217782"/>
            <a:ext cx="30373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 dirty="0" err="1">
                <a:latin typeface="Noto Sans KR" panose="020B0600000101010101" charset="-127"/>
                <a:ea typeface="Noto Sans KR" panose="020B0600000101010101" charset="-127"/>
              </a:rPr>
              <a:t>ShowTodoBox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300" dirty="0" err="1">
                <a:latin typeface="Noto Sans KR" panose="020B0600000101010101" charset="-127"/>
                <a:ea typeface="Noto Sans KR" panose="020B0600000101010101" charset="-127"/>
              </a:rPr>
              <a:t>newTodoToday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 = false)</a:t>
            </a:r>
            <a:endParaRPr lang="ko-KR" altLang="en-US" sz="13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50433" y="6018956"/>
            <a:ext cx="215047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완료여부</a:t>
            </a:r>
            <a:r>
              <a:rPr lang="ko-KR" altLang="en-US" sz="13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29703" y="5410290"/>
            <a:ext cx="2172890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16815" y="4781237"/>
            <a:ext cx="2217713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</a:t>
            </a: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존 날짜</a:t>
            </a:r>
            <a:r>
              <a:rPr lang="en-US" altLang="ko-KR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To Do List </a:t>
            </a: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904207" y="3925289"/>
            <a:ext cx="1479968" cy="7975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148492" y="5909000"/>
            <a:ext cx="2340979" cy="573319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 여부에 따라 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스타일 변경하여 구분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38402" y="3657600"/>
            <a:ext cx="2363391" cy="595731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오늘 날짜 최초 </a:t>
            </a:r>
            <a:endParaRPr lang="en-US" altLang="ko-KR" sz="13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To Do List </a:t>
            </a: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6661337" y="3872753"/>
            <a:ext cx="1120588" cy="4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106949" y="3048170"/>
            <a:ext cx="2374595" cy="49513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오늘 날짜의 </a:t>
            </a:r>
            <a:r>
              <a:rPr lang="en-US" altLang="ko-KR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To Do List</a:t>
            </a:r>
            <a:endParaRPr lang="ko-KR" altLang="en-US" sz="13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없는</a:t>
            </a:r>
            <a:r>
              <a:rPr lang="en-US" altLang="ko-KR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경우 버튼이 보여짐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844789" y="2708510"/>
            <a:ext cx="2901712" cy="155131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55111" y="4450012"/>
            <a:ext cx="2902036" cy="212074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 b="1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2517681" y="1255062"/>
            <a:ext cx="7896226" cy="94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기본값 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False  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→  과거에 존재했던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To Do List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  <a:p>
            <a:pPr lvl="0">
              <a:defRPr/>
            </a:pP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            True  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→                         클릭 시 오늘 날짜에 해당하는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To Do List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  <a:p>
            <a:pPr lvl="0">
              <a:defRPr/>
            </a:pPr>
            <a:endParaRPr lang="en-US" altLang="ko-KR" sz="15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48123" y="1622471"/>
            <a:ext cx="1390650" cy="361950"/>
          </a:xfrm>
          <a:prstGeom prst="rect">
            <a:avLst/>
          </a:prstGeom>
        </p:spPr>
      </p:pic>
      <p:sp>
        <p:nvSpPr>
          <p:cNvPr id="45" name="TextBox 16"/>
          <p:cNvSpPr txBox="1"/>
          <p:nvPr/>
        </p:nvSpPr>
        <p:spPr>
          <a:xfrm>
            <a:off x="4457175" y="2244672"/>
            <a:ext cx="460519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가장 첫 번째 요소의 날짜와 오늘 날짜를 비교 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6" name="선 45"/>
          <p:cNvCxnSpPr/>
          <p:nvPr/>
        </p:nvCxnSpPr>
        <p:spPr>
          <a:xfrm rot="16200000" flipH="1">
            <a:off x="949450" y="4927538"/>
            <a:ext cx="968757" cy="1046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18"/>
          <p:cNvCxnSpPr/>
          <p:nvPr/>
        </p:nvCxnSpPr>
        <p:spPr>
          <a:xfrm>
            <a:off x="1423780" y="5418594"/>
            <a:ext cx="1949823" cy="11207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445962" y="1228625"/>
            <a:ext cx="6703919" cy="88046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500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123764" y="3714750"/>
            <a:ext cx="2363392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최초 생성 경우 버튼이 가려짐</a:t>
            </a:r>
          </a:p>
        </p:txBody>
      </p:sp>
      <p:cxnSp>
        <p:nvCxnSpPr>
          <p:cNvPr id="52" name="직선 화살표 연결선 26"/>
          <p:cNvCxnSpPr/>
          <p:nvPr/>
        </p:nvCxnSpPr>
        <p:spPr>
          <a:xfrm flipV="1">
            <a:off x="6642287" y="6175561"/>
            <a:ext cx="1120588" cy="4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16"/>
          <p:cNvSpPr txBox="1"/>
          <p:nvPr/>
        </p:nvSpPr>
        <p:spPr>
          <a:xfrm>
            <a:off x="8217871" y="2243551"/>
            <a:ext cx="32604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기존에 있던 </a:t>
            </a:r>
            <a:r>
              <a:rPr lang="en-US" altLang="ko-KR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To</a:t>
            </a: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Do List </a:t>
            </a:r>
            <a:r>
              <a:rPr lang="ko-KR" altLang="en-US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보여줌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4" name="오른쪽 화살표 53"/>
          <p:cNvSpPr/>
          <p:nvPr/>
        </p:nvSpPr>
        <p:spPr>
          <a:xfrm>
            <a:off x="3866029" y="2290482"/>
            <a:ext cx="392205" cy="1905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8119783" y="2285998"/>
            <a:ext cx="392205" cy="1905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308411" y="2622176"/>
            <a:ext cx="8706968" cy="4123764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264430" y="2814456"/>
            <a:ext cx="1558777" cy="433455"/>
          </a:xfrm>
          <a:prstGeom prst="rect">
            <a:avLst/>
          </a:prstGeom>
          <a:solidFill>
            <a:schemeClr val="lt1"/>
          </a:solidFill>
          <a:ln w="9525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b="1" dirty="0">
                <a:solidFill>
                  <a:srgbClr val="202124"/>
                </a:solidFill>
                <a:latin typeface="Noto Sans KR" panose="020B0600000101010101" charset="-127"/>
                <a:ea typeface="Noto Sans KR" panose="020B0600000101010101" charset="-127"/>
              </a:rPr>
              <a:t>  Asynchronous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840889" y="2708510"/>
            <a:ext cx="920522" cy="2752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False</a:t>
            </a:r>
            <a:endParaRPr lang="ko-KR" altLang="en-US" sz="13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46218" y="4427114"/>
            <a:ext cx="920522" cy="2752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True</a:t>
            </a:r>
            <a:endParaRPr lang="ko-KR" altLang="en-US" sz="13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1974" y="1033169"/>
            <a:ext cx="1204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8226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53E9F1-C1E4-4852-94EE-7D38DF8EE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6E385B-0A24-4E1B-AF02-231D828B0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프로세스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4BB738-1C47-45EE-BA4A-B6AFB3B6A7E3}"/>
              </a:ext>
            </a:extLst>
          </p:cNvPr>
          <p:cNvSpPr/>
          <p:nvPr/>
        </p:nvSpPr>
        <p:spPr>
          <a:xfrm>
            <a:off x="1833563" y="3919329"/>
            <a:ext cx="1704975" cy="190500"/>
          </a:xfrm>
          <a:prstGeom prst="rect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C9F2A3-680E-4F7C-BDE9-518FD05AFB3E}"/>
              </a:ext>
            </a:extLst>
          </p:cNvPr>
          <p:cNvSpPr/>
          <p:nvPr/>
        </p:nvSpPr>
        <p:spPr>
          <a:xfrm>
            <a:off x="3538538" y="3919329"/>
            <a:ext cx="1704975" cy="190500"/>
          </a:xfrm>
          <a:prstGeom prst="rect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188392-385C-4165-8FC8-553D330C4B89}"/>
              </a:ext>
            </a:extLst>
          </p:cNvPr>
          <p:cNvSpPr/>
          <p:nvPr/>
        </p:nvSpPr>
        <p:spPr>
          <a:xfrm>
            <a:off x="5243513" y="3919329"/>
            <a:ext cx="1704975" cy="190500"/>
          </a:xfrm>
          <a:prstGeom prst="rect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D8E220-E990-4937-A769-BA42E77D9643}"/>
              </a:ext>
            </a:extLst>
          </p:cNvPr>
          <p:cNvSpPr/>
          <p:nvPr/>
        </p:nvSpPr>
        <p:spPr>
          <a:xfrm>
            <a:off x="6948488" y="3919329"/>
            <a:ext cx="1704975" cy="190500"/>
          </a:xfrm>
          <a:prstGeom prst="rect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8372F-E0E8-4994-9699-BC45CA037DF5}"/>
              </a:ext>
            </a:extLst>
          </p:cNvPr>
          <p:cNvSpPr/>
          <p:nvPr/>
        </p:nvSpPr>
        <p:spPr>
          <a:xfrm>
            <a:off x="8653463" y="3919329"/>
            <a:ext cx="1704975" cy="190500"/>
          </a:xfrm>
          <a:prstGeom prst="rect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62A6D0-D579-44C5-AA70-7DB5795E7661}"/>
              </a:ext>
            </a:extLst>
          </p:cNvPr>
          <p:cNvCxnSpPr/>
          <p:nvPr/>
        </p:nvCxnSpPr>
        <p:spPr>
          <a:xfrm flipV="1">
            <a:off x="2695575" y="3081129"/>
            <a:ext cx="0" cy="676275"/>
          </a:xfrm>
          <a:prstGeom prst="line">
            <a:avLst/>
          </a:prstGeom>
          <a:ln w="19050">
            <a:solidFill>
              <a:srgbClr val="5B93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643F3-4CC1-448A-ACD9-D6419CD64EF9}"/>
              </a:ext>
            </a:extLst>
          </p:cNvPr>
          <p:cNvCxnSpPr>
            <a:cxnSpLocks/>
          </p:cNvCxnSpPr>
          <p:nvPr/>
        </p:nvCxnSpPr>
        <p:spPr>
          <a:xfrm flipV="1">
            <a:off x="4391025" y="4271754"/>
            <a:ext cx="0" cy="676275"/>
          </a:xfrm>
          <a:prstGeom prst="line">
            <a:avLst/>
          </a:prstGeom>
          <a:ln w="19050">
            <a:solidFill>
              <a:srgbClr val="DCA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C00E1C-BD91-44C7-9778-39B2660BFE56}"/>
              </a:ext>
            </a:extLst>
          </p:cNvPr>
          <p:cNvCxnSpPr>
            <a:cxnSpLocks/>
          </p:cNvCxnSpPr>
          <p:nvPr/>
        </p:nvCxnSpPr>
        <p:spPr>
          <a:xfrm flipV="1">
            <a:off x="6096000" y="3081129"/>
            <a:ext cx="0" cy="676275"/>
          </a:xfrm>
          <a:prstGeom prst="line">
            <a:avLst/>
          </a:prstGeom>
          <a:ln w="19050">
            <a:solidFill>
              <a:srgbClr val="D87D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EB4C24-4C22-4CE3-8D7D-9A3405C0437E}"/>
              </a:ext>
            </a:extLst>
          </p:cNvPr>
          <p:cNvCxnSpPr>
            <a:cxnSpLocks/>
          </p:cNvCxnSpPr>
          <p:nvPr/>
        </p:nvCxnSpPr>
        <p:spPr>
          <a:xfrm flipV="1">
            <a:off x="7800975" y="4271754"/>
            <a:ext cx="0" cy="676275"/>
          </a:xfrm>
          <a:prstGeom prst="line">
            <a:avLst/>
          </a:prstGeom>
          <a:ln w="19050">
            <a:solidFill>
              <a:srgbClr val="C32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5FF18D-2425-4E61-8BE3-BD235E0BCD2D}"/>
              </a:ext>
            </a:extLst>
          </p:cNvPr>
          <p:cNvCxnSpPr>
            <a:cxnSpLocks/>
          </p:cNvCxnSpPr>
          <p:nvPr/>
        </p:nvCxnSpPr>
        <p:spPr>
          <a:xfrm flipV="1">
            <a:off x="9505950" y="3081129"/>
            <a:ext cx="0" cy="676275"/>
          </a:xfrm>
          <a:prstGeom prst="line">
            <a:avLst/>
          </a:prstGeom>
          <a:ln w="19050">
            <a:solidFill>
              <a:srgbClr val="7E0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7EA290-6366-4F11-BB8C-CDB177D28951}"/>
              </a:ext>
            </a:extLst>
          </p:cNvPr>
          <p:cNvGrpSpPr/>
          <p:nvPr/>
        </p:nvGrpSpPr>
        <p:grpSpPr>
          <a:xfrm>
            <a:off x="1805114" y="4614653"/>
            <a:ext cx="1766886" cy="877548"/>
            <a:chOff x="1805114" y="4543424"/>
            <a:chExt cx="1766886" cy="8775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1895B-C6B9-41D1-93FF-5B8B75F150AE}"/>
                </a:ext>
              </a:extLst>
            </p:cNvPr>
            <p:cNvSpPr txBox="1"/>
            <p:nvPr/>
          </p:nvSpPr>
          <p:spPr>
            <a:xfrm>
              <a:off x="1805114" y="4543424"/>
              <a:ext cx="1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B938F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생성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235373-D455-450D-9409-1FD7F5FB8B19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팀장이 프로젝트 생성을 통해 상세 정보 입력</a:t>
              </a:r>
            </a:p>
          </p:txBody>
        </p:sp>
      </p:grp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3C0D33CD-19C2-4804-8F0B-FF1574DDADDB}"/>
              </a:ext>
            </a:extLst>
          </p:cNvPr>
          <p:cNvSpPr/>
          <p:nvPr/>
        </p:nvSpPr>
        <p:spPr>
          <a:xfrm rot="8100000">
            <a:off x="2397964" y="2200707"/>
            <a:ext cx="595222" cy="595222"/>
          </a:xfrm>
          <a:prstGeom prst="teardrop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눈물 방울 18">
            <a:extLst>
              <a:ext uri="{FF2B5EF4-FFF2-40B4-BE49-F238E27FC236}">
                <a16:creationId xmlns:a16="http://schemas.microsoft.com/office/drawing/2014/main" id="{00F1E138-865B-4638-8A5F-E83F386AF16E}"/>
              </a:ext>
            </a:extLst>
          </p:cNvPr>
          <p:cNvSpPr/>
          <p:nvPr/>
        </p:nvSpPr>
        <p:spPr>
          <a:xfrm rot="8100000">
            <a:off x="5798388" y="2200707"/>
            <a:ext cx="595222" cy="595222"/>
          </a:xfrm>
          <a:prstGeom prst="teardrop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7A2F4D88-6EC0-4BC9-A0E5-A389633F1846}"/>
              </a:ext>
            </a:extLst>
          </p:cNvPr>
          <p:cNvSpPr/>
          <p:nvPr/>
        </p:nvSpPr>
        <p:spPr>
          <a:xfrm rot="8100000">
            <a:off x="9208338" y="2200707"/>
            <a:ext cx="595222" cy="595222"/>
          </a:xfrm>
          <a:prstGeom prst="teardrop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눈물 방울 20">
            <a:extLst>
              <a:ext uri="{FF2B5EF4-FFF2-40B4-BE49-F238E27FC236}">
                <a16:creationId xmlns:a16="http://schemas.microsoft.com/office/drawing/2014/main" id="{FE4D6FCD-3FA0-45B9-BC0E-B01E82BC5A8D}"/>
              </a:ext>
            </a:extLst>
          </p:cNvPr>
          <p:cNvSpPr/>
          <p:nvPr/>
        </p:nvSpPr>
        <p:spPr>
          <a:xfrm rot="18900000">
            <a:off x="4093413" y="5233229"/>
            <a:ext cx="595222" cy="595222"/>
          </a:xfrm>
          <a:prstGeom prst="teardrop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눈물 방울 21">
            <a:extLst>
              <a:ext uri="{FF2B5EF4-FFF2-40B4-BE49-F238E27FC236}">
                <a16:creationId xmlns:a16="http://schemas.microsoft.com/office/drawing/2014/main" id="{AA8E2B9D-0B3E-476F-BE3E-CA56BDDF42BE}"/>
              </a:ext>
            </a:extLst>
          </p:cNvPr>
          <p:cNvSpPr/>
          <p:nvPr/>
        </p:nvSpPr>
        <p:spPr>
          <a:xfrm rot="18900000">
            <a:off x="7503363" y="5233229"/>
            <a:ext cx="595222" cy="595222"/>
          </a:xfrm>
          <a:prstGeom prst="teardrop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CB6847-ABF2-41CC-9C15-6D66E136A8D6}"/>
              </a:ext>
            </a:extLst>
          </p:cNvPr>
          <p:cNvGrpSpPr/>
          <p:nvPr/>
        </p:nvGrpSpPr>
        <p:grpSpPr>
          <a:xfrm>
            <a:off x="6410924" y="2682088"/>
            <a:ext cx="2776413" cy="916390"/>
            <a:chOff x="1314575" y="4507468"/>
            <a:chExt cx="2776413" cy="91639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CCE3DD-17CF-4DB0-8C7F-95C86328BD20}"/>
                </a:ext>
              </a:extLst>
            </p:cNvPr>
            <p:cNvSpPr txBox="1"/>
            <p:nvPr/>
          </p:nvSpPr>
          <p:spPr>
            <a:xfrm>
              <a:off x="1314575" y="4507468"/>
              <a:ext cx="2776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87D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단계 설정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D43CEB-CB73-4478-9085-9B6E5A0BDA61}"/>
                </a:ext>
              </a:extLst>
            </p:cNvPr>
            <p:cNvSpPr txBox="1"/>
            <p:nvPr/>
          </p:nvSpPr>
          <p:spPr>
            <a:xfrm>
              <a:off x="1833563" y="4912756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단계설정을 통한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진행 전 과정 파악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BC356F-723E-44F3-8889-17B830F6DB99}"/>
              </a:ext>
            </a:extLst>
          </p:cNvPr>
          <p:cNvGrpSpPr/>
          <p:nvPr/>
        </p:nvGrpSpPr>
        <p:grpSpPr>
          <a:xfrm>
            <a:off x="8591550" y="4614653"/>
            <a:ext cx="1792364" cy="892006"/>
            <a:chOff x="1771651" y="4543424"/>
            <a:chExt cx="1792364" cy="8920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B0CA7-ABDE-4D6B-B6C6-EC94E76DE39B}"/>
                </a:ext>
              </a:extLst>
            </p:cNvPr>
            <p:cNvSpPr txBox="1"/>
            <p:nvPr/>
          </p:nvSpPr>
          <p:spPr>
            <a:xfrm>
              <a:off x="1771651" y="4543424"/>
              <a:ext cx="1766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E040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완료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13E69-48C3-4DB1-A27F-EB8DB646F2E0}"/>
                </a:ext>
              </a:extLst>
            </p:cNvPr>
            <p:cNvSpPr txBox="1"/>
            <p:nvPr/>
          </p:nvSpPr>
          <p:spPr>
            <a:xfrm>
              <a:off x="1797131" y="4924328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완료 후 프로젝트 완료 목록을 통한 서류화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B2F528-1ABE-4AFC-B54E-C0C585E497C1}"/>
              </a:ext>
            </a:extLst>
          </p:cNvPr>
          <p:cNvGrpSpPr/>
          <p:nvPr/>
        </p:nvGrpSpPr>
        <p:grpSpPr>
          <a:xfrm>
            <a:off x="3538537" y="2613332"/>
            <a:ext cx="1704974" cy="877548"/>
            <a:chOff x="1833563" y="4543424"/>
            <a:chExt cx="1704974" cy="8775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53FC59-028F-4271-8643-C61A24AB7C1E}"/>
                </a:ext>
              </a:extLst>
            </p:cNvPr>
            <p:cNvSpPr txBox="1"/>
            <p:nvPr/>
          </p:nvSpPr>
          <p:spPr>
            <a:xfrm>
              <a:off x="1933956" y="4543424"/>
              <a:ext cx="151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CA705"/>
                  </a:solidFill>
                  <a:latin typeface="Noto Sans KR" panose="020B0600000101010101" charset="-127"/>
                  <a:ea typeface="Noto Sans KR" panose="020B0600000101010101" charset="-127"/>
                </a:rPr>
                <a:t>관리자 승인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FEA82F-DDCA-420B-8A48-DEA3F77B165A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생성된 프로젝트를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관리자가 승인 및 삭제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083FC04-FBAA-424B-8AB3-DCC2CD01026E}"/>
              </a:ext>
            </a:extLst>
          </p:cNvPr>
          <p:cNvGrpSpPr/>
          <p:nvPr/>
        </p:nvGrpSpPr>
        <p:grpSpPr>
          <a:xfrm>
            <a:off x="5243511" y="4614653"/>
            <a:ext cx="1741290" cy="877548"/>
            <a:chOff x="1771219" y="4543424"/>
            <a:chExt cx="1741290" cy="8775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7F30A1-0B83-414B-BD2E-58EBD4684E61}"/>
                </a:ext>
              </a:extLst>
            </p:cNvPr>
            <p:cNvSpPr txBox="1"/>
            <p:nvPr/>
          </p:nvSpPr>
          <p:spPr>
            <a:xfrm>
              <a:off x="1771219" y="4543424"/>
              <a:ext cx="1741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328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시작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7E6172-FF02-4779-A1FC-853C4AB85E40}"/>
                </a:ext>
              </a:extLst>
            </p:cNvPr>
            <p:cNvSpPr txBox="1"/>
            <p:nvPr/>
          </p:nvSpPr>
          <p:spPr>
            <a:xfrm>
              <a:off x="1833563" y="4912756"/>
              <a:ext cx="167894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시작과 동시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진행 상태 및 과정 기입</a:t>
              </a:r>
            </a:p>
          </p:txBody>
        </p: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F75C3F6B-0093-4895-BF10-97110959895D}"/>
              </a:ext>
            </a:extLst>
          </p:cNvPr>
          <p:cNvSpPr/>
          <p:nvPr/>
        </p:nvSpPr>
        <p:spPr>
          <a:xfrm>
            <a:off x="5900736" y="2318721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1EF4312B-A9FF-4EB7-B1EC-C5A3A4B7E7FE}"/>
              </a:ext>
            </a:extLst>
          </p:cNvPr>
          <p:cNvSpPr/>
          <p:nvPr/>
        </p:nvSpPr>
        <p:spPr>
          <a:xfrm>
            <a:off x="4205287" y="5316528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5F93F05-61D1-4B05-B5A1-983CE10DD7B8}"/>
              </a:ext>
            </a:extLst>
          </p:cNvPr>
          <p:cNvSpPr/>
          <p:nvPr/>
        </p:nvSpPr>
        <p:spPr>
          <a:xfrm>
            <a:off x="7596187" y="5326053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D66E3B-A593-4EF3-86F3-9E338129876B}"/>
              </a:ext>
            </a:extLst>
          </p:cNvPr>
          <p:cNvGrpSpPr/>
          <p:nvPr/>
        </p:nvGrpSpPr>
        <p:grpSpPr>
          <a:xfrm>
            <a:off x="2492740" y="2304967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866BF8D-4CCE-4ED2-BEE1-A1DE556036FA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0BF6B38-44C2-4F67-8CB0-4237E92429E7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0D9EE7B-641A-4479-A7ED-FB9AF6E0A30F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B9327D9-3516-4AFD-912B-0C0BF7D89C73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6065D1D-18EA-4B76-8F9E-B948DAAB51C4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7639875-EFD4-40FC-A182-D082B829D3CD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48342CC-1AFD-4616-87E3-5AF43EDF37D5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4FFF647-603C-4BB6-9BDB-E04E5A76B09E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362D082-984F-41C7-9865-42586DF62C3B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4AF8BBC-1A13-4383-81D1-BCC5D84F10A0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57A29EE-B7CF-4AE9-8262-AE1CD0015F17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FF88439-7027-46E4-A5C4-846C00E14460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68460536-B0A3-4EA4-BBBF-5CC8128A4ADF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3E9E84C-C510-4244-B12B-23FE66882E47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0BA9764-FADF-411C-A02B-1875F5AA68EE}"/>
              </a:ext>
            </a:extLst>
          </p:cNvPr>
          <p:cNvSpPr/>
          <p:nvPr/>
        </p:nvSpPr>
        <p:spPr>
          <a:xfrm>
            <a:off x="9308735" y="2304967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86740" y="1158390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프로세스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581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7.7.1. </a:t>
            </a:r>
            <a:r>
              <a:rPr lang="ko-KR" altLang="en-US" dirty="0"/>
              <a:t>프로젝트 생성 페이지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 페이지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51282" y="1169837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시작 전 정보 및 소개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생성페이지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팀장만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접근가능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175525" y="1536703"/>
            <a:ext cx="8037093" cy="2135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명 </a:t>
            </a:r>
            <a:r>
              <a:rPr lang="en-US" altLang="ko-KR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해당 프로젝트의 명칭 기입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기간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프로젝트 시작일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완료예정일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기입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팀장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팀장은 자동으로 사용자 이름으로 기입됨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프로젝트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소개란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버튼을 통해 기입한 정보 생성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</a:p>
        </p:txBody>
      </p:sp>
      <p:sp>
        <p:nvSpPr>
          <p:cNvPr id="9" name="모서리가 둥근 직사각형 42">
            <a:extLst>
              <a:ext uri="{FF2B5EF4-FFF2-40B4-BE49-F238E27FC236}">
                <a16:creationId xmlns:a16="http://schemas.microsoft.com/office/drawing/2014/main" id="{568F459C-DE9E-EDB0-5B3D-880F79BD46C2}"/>
              </a:ext>
            </a:extLst>
          </p:cNvPr>
          <p:cNvSpPr/>
          <p:nvPr/>
        </p:nvSpPr>
        <p:spPr>
          <a:xfrm>
            <a:off x="1204686" y="4130648"/>
            <a:ext cx="2602174" cy="23205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A65621-1E52-D676-D902-72ACF1D16BEE}"/>
              </a:ext>
            </a:extLst>
          </p:cNvPr>
          <p:cNvSpPr/>
          <p:nvPr/>
        </p:nvSpPr>
        <p:spPr>
          <a:xfrm>
            <a:off x="2180672" y="4489916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팀장권한부여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E686B-4FC0-6DBB-CACE-4B3C2F07470B}"/>
              </a:ext>
            </a:extLst>
          </p:cNvPr>
          <p:cNvSpPr/>
          <p:nvPr/>
        </p:nvSpPr>
        <p:spPr>
          <a:xfrm>
            <a:off x="2156699" y="5077524"/>
            <a:ext cx="1309877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endParaRPr lang="en-US" altLang="ko-KR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승인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440F-A22A-AAC9-9D77-ACC271AC9605}"/>
              </a:ext>
            </a:extLst>
          </p:cNvPr>
          <p:cNvSpPr/>
          <p:nvPr/>
        </p:nvSpPr>
        <p:spPr>
          <a:xfrm>
            <a:off x="2156698" y="5665132"/>
            <a:ext cx="1305073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16" y="4438777"/>
            <a:ext cx="501417" cy="5096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13ACBB-C482-0A6E-898C-4016EBC56FCB}"/>
              </a:ext>
            </a:extLst>
          </p:cNvPr>
          <p:cNvSpPr/>
          <p:nvPr/>
        </p:nvSpPr>
        <p:spPr>
          <a:xfrm>
            <a:off x="2000358" y="3973501"/>
            <a:ext cx="733630" cy="29835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E6A9BDCA-6E04-46B0-AA22-804D7918B79C}"/>
              </a:ext>
            </a:extLst>
          </p:cNvPr>
          <p:cNvSpPr/>
          <p:nvPr/>
        </p:nvSpPr>
        <p:spPr>
          <a:xfrm>
            <a:off x="8398323" y="4101161"/>
            <a:ext cx="2588756" cy="23795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모서리가 둥근 직사각형 53">
            <a:extLst>
              <a:ext uri="{FF2B5EF4-FFF2-40B4-BE49-F238E27FC236}">
                <a16:creationId xmlns:a16="http://schemas.microsoft.com/office/drawing/2014/main" id="{F63C10D5-DBAA-57EE-5687-CFE46BC2B64B}"/>
              </a:ext>
            </a:extLst>
          </p:cNvPr>
          <p:cNvSpPr/>
          <p:nvPr/>
        </p:nvSpPr>
        <p:spPr>
          <a:xfrm>
            <a:off x="4710566" y="4149742"/>
            <a:ext cx="2810292" cy="23530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5723355" y="3993019"/>
            <a:ext cx="618808" cy="31344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5464490" y="4560631"/>
            <a:ext cx="1755346" cy="649584"/>
            <a:chOff x="9121496" y="1277198"/>
            <a:chExt cx="1933125" cy="54644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생성 신청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1C6B-4D3F-7C9C-2157-D7603B4D8F2C}"/>
              </a:ext>
            </a:extLst>
          </p:cNvPr>
          <p:cNvSpPr/>
          <p:nvPr/>
        </p:nvSpPr>
        <p:spPr>
          <a:xfrm>
            <a:off x="5464491" y="5499798"/>
            <a:ext cx="1755346" cy="6604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단계별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프로파일 생성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3889811" y="4966500"/>
            <a:ext cx="670973" cy="62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C13A2AD-0ABD-529B-AF44-74B08572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761" y="4586957"/>
            <a:ext cx="456039" cy="4635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EA02D0-E4E2-738D-D310-50F63F3F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662" y="4586957"/>
            <a:ext cx="456039" cy="46351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EC506F-48FC-DD5C-0F3B-5C8D2EDC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563" y="4586957"/>
            <a:ext cx="456039" cy="4635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C4C669-FD25-3AE6-783A-5CC228AD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64" y="4586957"/>
            <a:ext cx="456039" cy="46351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8833167" y="5376690"/>
            <a:ext cx="1755346" cy="649584"/>
            <a:chOff x="9121496" y="1277198"/>
            <a:chExt cx="1933125" cy="54644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작업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회의록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, </a:t>
              </a: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공지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자료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업무보고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12" y="4560631"/>
            <a:ext cx="501417" cy="50963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9332499" y="3985773"/>
            <a:ext cx="618808" cy="31344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7624104" y="4983675"/>
            <a:ext cx="670973" cy="62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96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19AF4E-D068-4135-BC92-3179B01EF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7.7.1. </a:t>
            </a:r>
            <a:r>
              <a:rPr lang="ko-KR" altLang="en-US" dirty="0"/>
              <a:t>프로젝트 생성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237AF-2C3A-4738-9773-BC0AAEE1BC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 페이지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AEC7E4-F94D-4A18-9759-ACCA96C5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6" y="1258434"/>
            <a:ext cx="9622581" cy="532591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C32237-3CC9-4F86-A760-7FEA1F9C7BEF}"/>
              </a:ext>
            </a:extLst>
          </p:cNvPr>
          <p:cNvCxnSpPr>
            <a:cxnSpLocks/>
          </p:cNvCxnSpPr>
          <p:nvPr/>
        </p:nvCxnSpPr>
        <p:spPr>
          <a:xfrm>
            <a:off x="8191500" y="3555969"/>
            <a:ext cx="99436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D2CEFA-627B-4F52-B62D-1DECAA991B8C}"/>
              </a:ext>
            </a:extLst>
          </p:cNvPr>
          <p:cNvSpPr/>
          <p:nvPr/>
        </p:nvSpPr>
        <p:spPr>
          <a:xfrm>
            <a:off x="9361906" y="3261088"/>
            <a:ext cx="26156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생성시 팀장이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속한 반의 회원의 이름을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불러와 선택할 수 있도록 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FAB029-0217-40C7-B549-19B131A95E83}"/>
              </a:ext>
            </a:extLst>
          </p:cNvPr>
          <p:cNvSpPr/>
          <p:nvPr/>
        </p:nvSpPr>
        <p:spPr>
          <a:xfrm>
            <a:off x="214486" y="2665504"/>
            <a:ext cx="7977014" cy="18683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C6A4F-BD38-4126-A5F8-72BCD976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683" y="1124818"/>
            <a:ext cx="3429297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14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단계 프로파일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8653" y="1186107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정보 및 단계별 상세 내용 기입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197681" y="1591574"/>
            <a:ext cx="6592302" cy="494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시작	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버튼을 통해 진행상태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예정 → 진행중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완료 	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버튼을 통해 진행상태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진행중 → 완료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정보 수정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정보 수정사항 및 멤버 추가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	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버튼을 통해 완료된 포트폴리오 제출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단계설정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en-US" altLang="ko-KR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드롭박스를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이용하여 원하는 내용의 단계 설정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추가	 </a:t>
            </a:r>
            <a:r>
              <a:rPr lang="en-US" altLang="ko-KR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기본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가지 단계 외에도 필요한 단계 추가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수정	 </a:t>
            </a:r>
            <a:r>
              <a:rPr lang="en-US" altLang="ko-KR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각 프로젝트 성향에 맞춰 단계의 내용 수정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삭제	 </a:t>
            </a:r>
            <a:r>
              <a:rPr lang="en-US" altLang="ko-KR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불필요한 단계 삭제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포트폴리오 생성	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정보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상세 내용까지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한페이지에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출력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7480031" y="1952170"/>
            <a:ext cx="783772" cy="798286"/>
            <a:chOff x="8324563" y="3245849"/>
            <a:chExt cx="783772" cy="798286"/>
          </a:xfrm>
        </p:grpSpPr>
        <p:sp>
          <p:nvSpPr>
            <p:cNvPr id="11" name="타원 10"/>
            <p:cNvSpPr/>
            <p:nvPr/>
          </p:nvSpPr>
          <p:spPr>
            <a:xfrm>
              <a:off x="8324563" y="3245849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82620" y="3460326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95000"/>
                    </a:schemeClr>
                  </a:solidFill>
                  <a:latin typeface="Noto Sans KR" panose="020B0600000101010101" charset="-127"/>
                  <a:ea typeface="Noto Sans KR" panose="020B0600000101010101" charset="-127"/>
                </a:rPr>
                <a:t>요구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871917" y="3595144"/>
            <a:ext cx="783772" cy="798286"/>
            <a:chOff x="8346334" y="4557485"/>
            <a:chExt cx="783772" cy="798286"/>
          </a:xfrm>
        </p:grpSpPr>
        <p:sp>
          <p:nvSpPr>
            <p:cNvPr id="13" name="타원 12"/>
            <p:cNvSpPr/>
            <p:nvPr/>
          </p:nvSpPr>
          <p:spPr>
            <a:xfrm>
              <a:off x="8346334" y="4557485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04391" y="4771962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95000"/>
                    </a:schemeClr>
                  </a:solidFill>
                  <a:latin typeface="Noto Sans KR" panose="020B0600000101010101" charset="-127"/>
                  <a:ea typeface="Noto Sans KR" panose="020B0600000101010101" charset="-127"/>
                </a:rPr>
                <a:t>구현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196811" y="2552504"/>
            <a:ext cx="783772" cy="798286"/>
            <a:chOff x="9122848" y="2547833"/>
            <a:chExt cx="783772" cy="798286"/>
          </a:xfrm>
        </p:grpSpPr>
        <p:sp>
          <p:nvSpPr>
            <p:cNvPr id="17" name="타원 16"/>
            <p:cNvSpPr/>
            <p:nvPr/>
          </p:nvSpPr>
          <p:spPr>
            <a:xfrm>
              <a:off x="9122848" y="2547833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80905" y="2762310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95000"/>
                    </a:schemeClr>
                  </a:solidFill>
                  <a:latin typeface="Noto Sans KR" panose="020B0600000101010101" charset="-127"/>
                  <a:ea typeface="Noto Sans KR" panose="020B0600000101010101" charset="-127"/>
                </a:rPr>
                <a:t>설계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9706" y="4792706"/>
            <a:ext cx="783772" cy="798286"/>
            <a:chOff x="10051762" y="2846706"/>
            <a:chExt cx="783772" cy="798286"/>
          </a:xfrm>
        </p:grpSpPr>
        <p:sp>
          <p:nvSpPr>
            <p:cNvPr id="19" name="타원 18"/>
            <p:cNvSpPr/>
            <p:nvPr/>
          </p:nvSpPr>
          <p:spPr>
            <a:xfrm>
              <a:off x="10051762" y="2846706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09819" y="3061183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95000"/>
                    </a:schemeClr>
                  </a:solidFill>
                  <a:latin typeface="Noto Sans KR" panose="020B0600000101010101" charset="-127"/>
                  <a:ea typeface="Noto Sans KR" panose="020B0600000101010101" charset="-127"/>
                </a:rPr>
                <a:t>검증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666595" y="3994285"/>
            <a:ext cx="783772" cy="798286"/>
            <a:chOff x="10139467" y="4158342"/>
            <a:chExt cx="783772" cy="798286"/>
          </a:xfrm>
        </p:grpSpPr>
        <p:sp>
          <p:nvSpPr>
            <p:cNvPr id="21" name="타원 20"/>
            <p:cNvSpPr/>
            <p:nvPr/>
          </p:nvSpPr>
          <p:spPr>
            <a:xfrm>
              <a:off x="10139467" y="4158342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97524" y="4372819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95000"/>
                    </a:schemeClr>
                  </a:solidFill>
                  <a:latin typeface="Noto Sans KR" panose="020B0600000101010101" charset="-127"/>
                  <a:ea typeface="Noto Sans KR" panose="020B0600000101010101" charset="-127"/>
                </a:rPr>
                <a:t>배포</a:t>
              </a:r>
            </a:p>
          </p:txBody>
        </p:sp>
      </p:grpSp>
      <p:cxnSp>
        <p:nvCxnSpPr>
          <p:cNvPr id="29" name="구부러진 연결선 28"/>
          <p:cNvCxnSpPr>
            <a:stCxn id="12" idx="3"/>
            <a:endCxn id="17" idx="1"/>
          </p:cNvCxnSpPr>
          <p:nvPr/>
        </p:nvCxnSpPr>
        <p:spPr>
          <a:xfrm>
            <a:off x="8256545" y="2366702"/>
            <a:ext cx="1055047" cy="3027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17" idx="4"/>
          </p:cNvCxnSpPr>
          <p:nvPr/>
        </p:nvCxnSpPr>
        <p:spPr>
          <a:xfrm rot="5400000">
            <a:off x="8889149" y="3110072"/>
            <a:ext cx="458831" cy="9402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13" idx="4"/>
            <a:endCxn id="19" idx="2"/>
          </p:cNvCxnSpPr>
          <p:nvPr/>
        </p:nvCxnSpPr>
        <p:spPr>
          <a:xfrm rot="16200000" flipH="1">
            <a:off x="8192545" y="4464687"/>
            <a:ext cx="798419" cy="65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9" idx="5"/>
            <a:endCxn id="21" idx="3"/>
          </p:cNvCxnSpPr>
          <p:nvPr/>
        </p:nvCxnSpPr>
        <p:spPr>
          <a:xfrm rot="5400000" flipH="1" flipV="1">
            <a:off x="9785825" y="4478536"/>
            <a:ext cx="798421" cy="1192679"/>
          </a:xfrm>
          <a:prstGeom prst="curvedConnector3">
            <a:avLst>
              <a:gd name="adj1" fmla="val 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74" y="1798553"/>
            <a:ext cx="640423" cy="75395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442" y="3031920"/>
            <a:ext cx="777701" cy="7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35AD66-DC4E-4C49-B7BE-1848B2587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7.7.2.1. </a:t>
            </a:r>
            <a:r>
              <a:rPr lang="ko-KR" altLang="en-US"/>
              <a:t>프로젝트 정보 조회 </a:t>
            </a:r>
            <a:r>
              <a:rPr lang="ko-KR" altLang="en-US" dirty="0"/>
              <a:t>및 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3FDA81-DE1A-40F0-9AEC-4C27190C4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정보 조회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DA0806-D511-4D6E-A021-60998BDD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95" y="1445689"/>
            <a:ext cx="10070385" cy="4151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9EB78C-2488-4404-B323-EBEA0465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703" y="1152264"/>
            <a:ext cx="3429297" cy="11583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65E91D-5004-4F33-945E-81156512A749}"/>
              </a:ext>
            </a:extLst>
          </p:cNvPr>
          <p:cNvSpPr/>
          <p:nvPr/>
        </p:nvSpPr>
        <p:spPr>
          <a:xfrm>
            <a:off x="9033258" y="4713555"/>
            <a:ext cx="781301" cy="360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꺾인 연결선 10">
            <a:extLst>
              <a:ext uri="{FF2B5EF4-FFF2-40B4-BE49-F238E27FC236}">
                <a16:creationId xmlns:a16="http://schemas.microsoft.com/office/drawing/2014/main" id="{8576F877-88AC-4B5B-B9E4-FF08365A2F27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9531657" y="4966486"/>
            <a:ext cx="394856" cy="610353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529E9-B06C-4CB5-A58E-0B8CF7CF8016}"/>
              </a:ext>
            </a:extLst>
          </p:cNvPr>
          <p:cNvSpPr/>
          <p:nvPr/>
        </p:nvSpPr>
        <p:spPr>
          <a:xfrm>
            <a:off x="10094065" y="5207481"/>
            <a:ext cx="2157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 → 진행중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종료 → 완료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670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134BEA-AE29-42A6-B4D0-97D4D0F1E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7.7.2.1</a:t>
            </a:r>
            <a:r>
              <a:rPr lang="en-US" altLang="ko-KR"/>
              <a:t>. </a:t>
            </a:r>
            <a:r>
              <a:rPr lang="ko-KR" altLang="en-US"/>
              <a:t>프로젝트 정보 조회 </a:t>
            </a:r>
            <a:r>
              <a:rPr lang="ko-KR" altLang="en-US" dirty="0"/>
              <a:t>및 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97A64-B9B9-4134-87AB-59FBC48C8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정보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FAF21-F0CD-4181-9A54-0EF3931C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2" y="1117344"/>
            <a:ext cx="11039227" cy="50814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C956EC-4C5A-437D-BBF6-0383852E298C}"/>
              </a:ext>
            </a:extLst>
          </p:cNvPr>
          <p:cNvSpPr/>
          <p:nvPr/>
        </p:nvSpPr>
        <p:spPr>
          <a:xfrm>
            <a:off x="439367" y="5034984"/>
            <a:ext cx="3462771" cy="6412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158BAA-925F-42DF-AB68-E547F50E4090}"/>
              </a:ext>
            </a:extLst>
          </p:cNvPr>
          <p:cNvSpPr/>
          <p:nvPr/>
        </p:nvSpPr>
        <p:spPr>
          <a:xfrm>
            <a:off x="439366" y="3016786"/>
            <a:ext cx="5956590" cy="1115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5F8A400-01BF-416A-9A09-A5C4DE532FC6}"/>
              </a:ext>
            </a:extLst>
          </p:cNvPr>
          <p:cNvCxnSpPr/>
          <p:nvPr/>
        </p:nvCxnSpPr>
        <p:spPr>
          <a:xfrm flipV="1">
            <a:off x="6395956" y="3574622"/>
            <a:ext cx="2168236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2">
            <a:extLst>
              <a:ext uri="{FF2B5EF4-FFF2-40B4-BE49-F238E27FC236}">
                <a16:creationId xmlns:a16="http://schemas.microsoft.com/office/drawing/2014/main" id="{F0157B41-1C80-426E-8F01-2FFA6423219B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2725213" y="5121791"/>
            <a:ext cx="952005" cy="2060925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136FF5-7A25-45DC-94E9-0736FCCC9C61}"/>
              </a:ext>
            </a:extLst>
          </p:cNvPr>
          <p:cNvSpPr/>
          <p:nvPr/>
        </p:nvSpPr>
        <p:spPr>
          <a:xfrm>
            <a:off x="4231678" y="6334780"/>
            <a:ext cx="4626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파일첨부를 넣어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완료전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프로젝트 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ppt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넣어 프로젝트 완료 목록에서 확인할 수 있도록 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CF51E8-6021-473C-B830-F362627BE8F0}"/>
              </a:ext>
            </a:extLst>
          </p:cNvPr>
          <p:cNvSpPr/>
          <p:nvPr/>
        </p:nvSpPr>
        <p:spPr>
          <a:xfrm>
            <a:off x="8564193" y="3400425"/>
            <a:ext cx="219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멤버 추가 및 제거</a:t>
            </a:r>
          </a:p>
        </p:txBody>
      </p:sp>
    </p:spTree>
    <p:extLst>
      <p:ext uri="{BB962C8B-B14F-4D97-AF65-F5344CB8AC3E}">
        <p14:creationId xmlns:p14="http://schemas.microsoft.com/office/powerpoint/2010/main" val="2123890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80A91B-F72C-444D-ADC3-9B7DD534D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7.7.2.2. </a:t>
            </a:r>
            <a:r>
              <a:rPr lang="ko-KR" altLang="en-US" dirty="0"/>
              <a:t>프로젝트 단계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B5EB70-5DDD-41AF-A0C0-6FE3AAE52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프로젝트 단계 </a:t>
            </a:r>
            <a:r>
              <a:rPr lang="en-US" altLang="ko-KR"/>
              <a:t>(1) - </a:t>
            </a:r>
            <a:r>
              <a:rPr lang="ko-KR" altLang="en-US"/>
              <a:t>설정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5F6D0-94D8-40B8-905A-EF2E6B750C5E}"/>
              </a:ext>
            </a:extLst>
          </p:cNvPr>
          <p:cNvSpPr txBox="1"/>
          <p:nvPr/>
        </p:nvSpPr>
        <p:spPr>
          <a:xfrm>
            <a:off x="1262219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개발하고자 하는 소프트웨어를 구성하는 여러 기능을 체계적으로 정의하고 목표 사용자가 제공하는 요구 사항을 명확히 할 수 있습니다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7E708-70B4-4CCA-9E59-AD11CBCD14A8}"/>
              </a:ext>
            </a:extLst>
          </p:cNvPr>
          <p:cNvSpPr txBox="1"/>
          <p:nvPr/>
        </p:nvSpPr>
        <p:spPr>
          <a:xfrm>
            <a:off x="3260406" y="4066628"/>
            <a:ext cx="1785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설계는 기본적으로 시스템의 방식과 동작 데이터 저장 방식 및 사용되는 소프트웨어와 하드웨어 코드를 정의합니다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795D1-2B41-4050-BC94-ACE75741FD68}"/>
              </a:ext>
            </a:extLst>
          </p:cNvPr>
          <p:cNvSpPr txBox="1"/>
          <p:nvPr/>
        </p:nvSpPr>
        <p:spPr>
          <a:xfrm>
            <a:off x="5203201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기본 요구 사항을 프로그램 코드로 변환합니다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관련 라이브러리와 데이터베이스를 사용하여 코드를 작성하며 기본 과정을 완료합니다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2566D-15EB-4053-AEA9-B84D894BF677}"/>
              </a:ext>
            </a:extLst>
          </p:cNvPr>
          <p:cNvSpPr txBox="1"/>
          <p:nvPr/>
        </p:nvSpPr>
        <p:spPr>
          <a:xfrm>
            <a:off x="7238745" y="4066628"/>
            <a:ext cx="178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각 기능에 대한 유효성 검사가 필요한데 모든 일을 완료한 후 버그의 존재를 확인합니다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B74E1-3740-4708-8051-10A5B28117DC}"/>
              </a:ext>
            </a:extLst>
          </p:cNvPr>
          <p:cNvSpPr txBox="1"/>
          <p:nvPr/>
        </p:nvSpPr>
        <p:spPr>
          <a:xfrm>
            <a:off x="9206254" y="4066628"/>
            <a:ext cx="1785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테스트가 완료되면 애플리케이션을 배포합니다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8946B-FB6C-4CB6-A24D-1B6079A3D360}"/>
              </a:ext>
            </a:extLst>
          </p:cNvPr>
          <p:cNvSpPr txBox="1"/>
          <p:nvPr/>
        </p:nvSpPr>
        <p:spPr>
          <a:xfrm>
            <a:off x="1769365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1st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EBF78-86D9-46CB-8674-68FD93F4B776}"/>
              </a:ext>
            </a:extLst>
          </p:cNvPr>
          <p:cNvSpPr txBox="1"/>
          <p:nvPr/>
        </p:nvSpPr>
        <p:spPr>
          <a:xfrm>
            <a:off x="3739860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2st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731AB-6322-490C-A77E-94E9F26D270C}"/>
              </a:ext>
            </a:extLst>
          </p:cNvPr>
          <p:cNvSpPr txBox="1"/>
          <p:nvPr/>
        </p:nvSpPr>
        <p:spPr>
          <a:xfrm>
            <a:off x="5641388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3st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ED07E-1084-4BE0-9634-6B28D46DC458}"/>
              </a:ext>
            </a:extLst>
          </p:cNvPr>
          <p:cNvSpPr txBox="1"/>
          <p:nvPr/>
        </p:nvSpPr>
        <p:spPr>
          <a:xfrm>
            <a:off x="7676933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4st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73A2F-BD82-4D33-B3E3-883A5F86B8F9}"/>
              </a:ext>
            </a:extLst>
          </p:cNvPr>
          <p:cNvSpPr txBox="1"/>
          <p:nvPr/>
        </p:nvSpPr>
        <p:spPr>
          <a:xfrm>
            <a:off x="9644441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5st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B414AC-E943-4BBF-A28C-4FD1667F2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77" y="1800134"/>
            <a:ext cx="707902" cy="707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30AB42-4872-4060-8428-2B935991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8"/>
          <a:stretch/>
        </p:blipFill>
        <p:spPr>
          <a:xfrm>
            <a:off x="7777593" y="1852477"/>
            <a:ext cx="707902" cy="6032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1AD9C0-389C-4DDF-ACD0-B2C2887BB0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28"/>
          <a:stretch/>
        </p:blipFill>
        <p:spPr>
          <a:xfrm>
            <a:off x="5762711" y="1869758"/>
            <a:ext cx="808918" cy="6339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6AC7D2-F2F9-4ABE-A6C6-E4889B4502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4"/>
          <a:stretch/>
        </p:blipFill>
        <p:spPr>
          <a:xfrm>
            <a:off x="9745102" y="1862440"/>
            <a:ext cx="707902" cy="583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9BE2EE-248A-4DA6-98FD-E9F7AD3BD87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1"/>
          <a:stretch/>
        </p:blipFill>
        <p:spPr>
          <a:xfrm>
            <a:off x="3896809" y="1935166"/>
            <a:ext cx="599436" cy="503154"/>
          </a:xfrm>
          <a:prstGeom prst="rect">
            <a:avLst/>
          </a:prstGeom>
        </p:spPr>
      </p:pic>
      <p:sp>
        <p:nvSpPr>
          <p:cNvPr id="21" name="갈매기형 수장 1">
            <a:extLst>
              <a:ext uri="{FF2B5EF4-FFF2-40B4-BE49-F238E27FC236}">
                <a16:creationId xmlns:a16="http://schemas.microsoft.com/office/drawing/2014/main" id="{5AAA27A9-4015-452B-BDE7-EE2D2B73F3ED}"/>
              </a:ext>
            </a:extLst>
          </p:cNvPr>
          <p:cNvSpPr/>
          <p:nvPr/>
        </p:nvSpPr>
        <p:spPr>
          <a:xfrm>
            <a:off x="123896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갈매기형 수장 43">
            <a:extLst>
              <a:ext uri="{FF2B5EF4-FFF2-40B4-BE49-F238E27FC236}">
                <a16:creationId xmlns:a16="http://schemas.microsoft.com/office/drawing/2014/main" id="{ED6CC67F-A5EF-4A7B-B6EA-4356CE29C281}"/>
              </a:ext>
            </a:extLst>
          </p:cNvPr>
          <p:cNvSpPr/>
          <p:nvPr/>
        </p:nvSpPr>
        <p:spPr>
          <a:xfrm>
            <a:off x="320899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갈매기형 수장 44">
            <a:extLst>
              <a:ext uri="{FF2B5EF4-FFF2-40B4-BE49-F238E27FC236}">
                <a16:creationId xmlns:a16="http://schemas.microsoft.com/office/drawing/2014/main" id="{8C1D225B-59A1-44FF-942B-A4F8CDECB328}"/>
              </a:ext>
            </a:extLst>
          </p:cNvPr>
          <p:cNvSpPr/>
          <p:nvPr/>
        </p:nvSpPr>
        <p:spPr>
          <a:xfrm>
            <a:off x="517902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3ED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갈매기형 수장 45">
            <a:extLst>
              <a:ext uri="{FF2B5EF4-FFF2-40B4-BE49-F238E27FC236}">
                <a16:creationId xmlns:a16="http://schemas.microsoft.com/office/drawing/2014/main" id="{FED1068C-6855-48A6-8720-94664B5367EC}"/>
              </a:ext>
            </a:extLst>
          </p:cNvPr>
          <p:cNvSpPr/>
          <p:nvPr/>
        </p:nvSpPr>
        <p:spPr>
          <a:xfrm>
            <a:off x="714905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A2D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갈매기형 수장 72">
            <a:extLst>
              <a:ext uri="{FF2B5EF4-FFF2-40B4-BE49-F238E27FC236}">
                <a16:creationId xmlns:a16="http://schemas.microsoft.com/office/drawing/2014/main" id="{07CDCFC4-9806-4ADE-AD37-C8D0374B809C}"/>
              </a:ext>
            </a:extLst>
          </p:cNvPr>
          <p:cNvSpPr/>
          <p:nvPr/>
        </p:nvSpPr>
        <p:spPr>
          <a:xfrm>
            <a:off x="911908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0E9373-6E7F-4F84-89E0-9F987DFCC254}"/>
              </a:ext>
            </a:extLst>
          </p:cNvPr>
          <p:cNvSpPr txBox="1"/>
          <p:nvPr/>
        </p:nvSpPr>
        <p:spPr>
          <a:xfrm>
            <a:off x="1416936" y="2864306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요구사항 분석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0B493C-34E4-4B5B-BAD3-E5D53B0AF8A1}"/>
              </a:ext>
            </a:extLst>
          </p:cNvPr>
          <p:cNvSpPr txBox="1"/>
          <p:nvPr/>
        </p:nvSpPr>
        <p:spPr>
          <a:xfrm>
            <a:off x="3869481" y="286430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설계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8327D-8056-4A89-ADCB-46776C75CE4C}"/>
              </a:ext>
            </a:extLst>
          </p:cNvPr>
          <p:cNvSpPr txBox="1"/>
          <p:nvPr/>
        </p:nvSpPr>
        <p:spPr>
          <a:xfrm>
            <a:off x="5858745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9A16A1-B172-4B7B-A87D-333445A63159}"/>
              </a:ext>
            </a:extLst>
          </p:cNvPr>
          <p:cNvSpPr txBox="1"/>
          <p:nvPr/>
        </p:nvSpPr>
        <p:spPr>
          <a:xfrm>
            <a:off x="7722979" y="28643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테스트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76AA7-CDD0-4D4F-99C5-43D81D30811F}"/>
              </a:ext>
            </a:extLst>
          </p:cNvPr>
          <p:cNvSpPr txBox="1"/>
          <p:nvPr/>
        </p:nvSpPr>
        <p:spPr>
          <a:xfrm>
            <a:off x="9801062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33553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634726C-4439-478B-8310-DB054CA3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5" y="1126281"/>
            <a:ext cx="8001693" cy="5662151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EAFBAB-2D6E-4158-A4DA-AF0283FD8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7.7.2.2. </a:t>
            </a:r>
            <a:r>
              <a:rPr lang="ko-KR" altLang="en-US" dirty="0"/>
              <a:t>프로젝트 단계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1B14C-86D6-44E4-9EDE-8FF072F3C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/>
              <a:t>단계 </a:t>
            </a:r>
            <a:r>
              <a:rPr lang="en-US" altLang="ko-KR"/>
              <a:t>(2) - </a:t>
            </a:r>
            <a:r>
              <a:rPr lang="ko-KR" altLang="en-US"/>
              <a:t>추가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CA5E89-C49E-4B2C-81A8-5CBBE21F79D7}"/>
              </a:ext>
            </a:extLst>
          </p:cNvPr>
          <p:cNvSpPr/>
          <p:nvPr/>
        </p:nvSpPr>
        <p:spPr>
          <a:xfrm>
            <a:off x="382259" y="3957357"/>
            <a:ext cx="6871981" cy="26481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6B037-730A-484F-8EF0-A0C23BC52E45}"/>
              </a:ext>
            </a:extLst>
          </p:cNvPr>
          <p:cNvCxnSpPr>
            <a:cxnSpLocks/>
          </p:cNvCxnSpPr>
          <p:nvPr/>
        </p:nvCxnSpPr>
        <p:spPr>
          <a:xfrm>
            <a:off x="7254240" y="5026068"/>
            <a:ext cx="144272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AE5FBA-B081-4CF1-81E4-641803F72675}"/>
              </a:ext>
            </a:extLst>
          </p:cNvPr>
          <p:cNvSpPr/>
          <p:nvPr/>
        </p:nvSpPr>
        <p:spPr>
          <a:xfrm>
            <a:off x="8809739" y="4697899"/>
            <a:ext cx="2906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단계설정은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드롭박스를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이용하여 자신이 원하는 순서로 단계를 설정할 수 있으며 단계를 설정한 후 버튼을 누르면 자동으로 정렬됨</a:t>
            </a:r>
          </a:p>
        </p:txBody>
      </p:sp>
    </p:spTree>
    <p:extLst>
      <p:ext uri="{BB962C8B-B14F-4D97-AF65-F5344CB8AC3E}">
        <p14:creationId xmlns:p14="http://schemas.microsoft.com/office/powerpoint/2010/main" val="213224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600000101010101" charset="-127"/>
                <a:ea typeface="Noto Sans KR" panose="020B0600000101010101" charset="-127"/>
              </a:rPr>
              <a:t>Team</a:t>
            </a:r>
            <a:r>
              <a:rPr lang="ko-KR" altLang="en-US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600000101010101" charset="-127"/>
                <a:ea typeface="Noto Sans KR" panose="020B0600000101010101" charset="-127"/>
              </a:rPr>
              <a:t>Member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>
                <a:latin typeface="Noto Sans KR" panose="020B0600000101010101" charset="-127"/>
                <a:ea typeface="Noto Sans KR" panose="020B0600000101010101" charset="-127"/>
              </a:rPr>
              <a:t>02. </a:t>
            </a:r>
            <a:r>
              <a:rPr lang="ko-KR" altLang="en-US" sz="60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팀원 </a:t>
            </a: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687708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877EC7-74EA-4742-AAC7-E923DE922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7.7.2.2. </a:t>
            </a:r>
            <a:r>
              <a:rPr lang="ko-KR" altLang="en-US" dirty="0"/>
              <a:t>프로젝트 단계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83284-78A4-4A7C-9195-36BEAA03D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/>
              <a:t>단계 </a:t>
            </a:r>
            <a:r>
              <a:rPr lang="en-US" altLang="ko-KR"/>
              <a:t>(3) - </a:t>
            </a:r>
            <a:r>
              <a:rPr lang="ko-KR" altLang="en-US"/>
              <a:t>추가 </a:t>
            </a:r>
            <a:r>
              <a:rPr lang="ko-KR" altLang="en-US" dirty="0"/>
              <a:t>및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9B4C4-33BD-42F4-8F8F-D843C2AC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1" y="1928753"/>
            <a:ext cx="5735931" cy="4461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A0BD00-F852-4BA8-90FF-92BB09DC9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18" y="1888113"/>
            <a:ext cx="5614011" cy="4482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0C44AC-2BB1-458D-9D3D-86EBC1866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71" y="1196337"/>
            <a:ext cx="1435106" cy="5207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7356B7-8DA4-41EC-8860-9ABB69032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20" y="1196337"/>
            <a:ext cx="1072034" cy="5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1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E19476-63A9-4823-808B-C9ACBB7A7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7.7.2.3. </a:t>
            </a:r>
            <a:r>
              <a:rPr lang="ko-KR" altLang="en-US" dirty="0"/>
              <a:t>프로젝트 포트폴리오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1976F-1A78-404D-8A5C-7D0735CEB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포트폴리오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6CEC4-8E82-476C-BD7B-8956A616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1" y="1168400"/>
            <a:ext cx="8233457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18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77"/>
          <p:cNvSpPr/>
          <p:nvPr/>
        </p:nvSpPr>
        <p:spPr>
          <a:xfrm>
            <a:off x="240634" y="3914109"/>
            <a:ext cx="11717685" cy="2686716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 dirty="0"/>
              <a:t>프로젝트 </a:t>
            </a:r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3902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프로젝트의 전체 현황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프로젝트 정보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팀원별 작업 진척률 등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을 한눈에 파악할 수 있는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144222" y="1680780"/>
            <a:ext cx="7867840" cy="2233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기본정보                 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프로젝트명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기간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 및 팀원 정보 조회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멤버 작업 진척률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프로젝트 멤버별 작업 진척률 파악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진행상황별 조회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          프로젝트 작업 진행상황 조회 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진행중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조회	         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최근 등록된 회의일정 및 회의록 조회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업무보고 조회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최근 등록된 공지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자료 및 업무보고 조회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435" y="4273569"/>
            <a:ext cx="2107578" cy="881810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프로젝트 기본 정보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4833264" y="562712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막대 그래프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523435" y="5620090"/>
            <a:ext cx="2107578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프로젝트명</a:t>
            </a:r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소개</a:t>
            </a:r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기간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팀장 및 팀원 정보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2854691" y="5627127"/>
            <a:ext cx="1792894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총건수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진행중완료</a:t>
            </a:r>
            <a:r>
              <a:rPr lang="en-US" altLang="ko-KR" sz="1400" b="1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4219405" y="5155379"/>
            <a:ext cx="989747" cy="47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1577224" y="5155379"/>
            <a:ext cx="0" cy="46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6" idx="2"/>
            <a:endCxn id="10" idx="0"/>
          </p:cNvCxnSpPr>
          <p:nvPr/>
        </p:nvCxnSpPr>
        <p:spPr>
          <a:xfrm flipH="1">
            <a:off x="3751138" y="5155379"/>
            <a:ext cx="468267" cy="47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854691" y="4273569"/>
            <a:ext cx="2729427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프로젝트 멤버 작업 진척률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807796" y="4269981"/>
            <a:ext cx="2729427" cy="88181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작업 진행상황별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5814783" y="5642789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9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6803608" y="5642789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진행중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0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7785447" y="562712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완료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6190671" y="5151791"/>
            <a:ext cx="981839" cy="490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7172510" y="5151791"/>
            <a:ext cx="6986" cy="490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172510" y="5151791"/>
            <a:ext cx="988825" cy="47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759979" y="4269981"/>
            <a:ext cx="2729427" cy="881810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최근 등록된 게시물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2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8766965" y="5642789"/>
            <a:ext cx="957443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회의록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880026" y="5642789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4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10737630" y="562712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업무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9245687" y="5151791"/>
            <a:ext cx="879006" cy="490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>
            <a:off x="10124693" y="5151791"/>
            <a:ext cx="131221" cy="490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61" idx="2"/>
            <a:endCxn id="64" idx="0"/>
          </p:cNvCxnSpPr>
          <p:nvPr/>
        </p:nvCxnSpPr>
        <p:spPr>
          <a:xfrm>
            <a:off x="10124693" y="5151791"/>
            <a:ext cx="988825" cy="47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045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 dirty="0"/>
              <a:t>프로젝트 </a:t>
            </a:r>
            <a:r>
              <a:rPr lang="en-US" altLang="ko-KR"/>
              <a:t>Home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기본정보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3085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-1]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프로젝트 기본 정보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32" y="1698911"/>
            <a:ext cx="7429500" cy="48811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173405" y="1680780"/>
            <a:ext cx="3882421" cy="3748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기본정보 </a:t>
            </a:r>
            <a:endParaRPr lang="en-US" altLang="ko-KR" sz="1400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프로젝트명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기간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 및 팀원 정보 조회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아이콘 제공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4035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/>
              <a:t>프로젝트 </a:t>
            </a:r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멤버 작업 </a:t>
            </a:r>
            <a:r>
              <a:rPr lang="ko-KR" altLang="en-US" dirty="0" err="1"/>
              <a:t>진척률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3902" y="1173076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-2]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달력 및 회의일정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·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공지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·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업무보고  최신 게시글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1895223"/>
            <a:ext cx="5727065" cy="29606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3790603"/>
            <a:ext cx="6261417" cy="27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28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/>
              <a:t>프로젝트 </a:t>
            </a:r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작업 진행 </a:t>
            </a:r>
            <a:r>
              <a:rPr lang="ko-KR" altLang="en-US" dirty="0" err="1"/>
              <a:t>상황별</a:t>
            </a:r>
            <a:r>
              <a:rPr lang="ko-KR" altLang="en-US" dirty="0"/>
              <a:t> 조회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23901" y="1171545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-3]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작업별 진행상황 현황 조회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(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예정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진행중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완료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4" y="1847851"/>
            <a:ext cx="7195356" cy="2324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4" y="4255392"/>
            <a:ext cx="7624762" cy="2472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45" y="2904673"/>
            <a:ext cx="7839074" cy="25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8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/>
              <a:t>프로젝트 </a:t>
            </a:r>
            <a:r>
              <a:rPr lang="en-US" altLang="ko-KR"/>
              <a:t>Home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368576" cy="670329"/>
          </a:xfrm>
        </p:spPr>
        <p:txBody>
          <a:bodyPr/>
          <a:lstStyle/>
          <a:p>
            <a:r>
              <a:rPr lang="ko-KR" altLang="en-US"/>
              <a:t>회의 일정</a:t>
            </a:r>
            <a:r>
              <a:rPr lang="en-US" altLang="ko-KR"/>
              <a:t> · </a:t>
            </a:r>
            <a:r>
              <a:rPr lang="ko-KR" altLang="en-US"/>
              <a:t>회의록</a:t>
            </a:r>
            <a:r>
              <a:rPr lang="en-US" altLang="ko-KR"/>
              <a:t> · </a:t>
            </a:r>
            <a:r>
              <a:rPr lang="ko-KR" altLang="en-US"/>
              <a:t>공지</a:t>
            </a:r>
            <a:r>
              <a:rPr lang="en-US" altLang="ko-KR"/>
              <a:t>/</a:t>
            </a:r>
            <a:r>
              <a:rPr lang="ko-KR" altLang="en-US"/>
              <a:t>자료</a:t>
            </a:r>
            <a:r>
              <a:rPr lang="en-US" altLang="ko-KR"/>
              <a:t> · </a:t>
            </a:r>
            <a:r>
              <a:rPr lang="ko-KR" altLang="en-US"/>
              <a:t>업무보고 </a:t>
            </a:r>
            <a:r>
              <a:rPr lang="ko-KR" altLang="en-US" dirty="0"/>
              <a:t>조회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31383" y="117495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-4]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달력 및 회의일정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·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공지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·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업무보고  최신 게시글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2" y="1788160"/>
            <a:ext cx="3331182" cy="47202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26" y="1788160"/>
            <a:ext cx="4013113" cy="47202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923" y="1788161"/>
            <a:ext cx="3274684" cy="353568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8016239" y="2499360"/>
            <a:ext cx="427684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370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7.7.4. </a:t>
            </a:r>
            <a:r>
              <a:rPr lang="ko-KR" altLang="en-US" dirty="0"/>
              <a:t>작업 목록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작업 목록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926" y="2228850"/>
            <a:ext cx="10450299" cy="4629150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9716953" y="1606000"/>
            <a:ext cx="1603272" cy="391711"/>
          </a:xfrm>
          <a:prstGeom prst="wedgeRectCallout">
            <a:avLst>
              <a:gd name="adj1" fmla="val -95490"/>
              <a:gd name="adj2" fmla="val 110265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항목별로 검색 가능</a:t>
            </a:r>
          </a:p>
        </p:txBody>
      </p:sp>
      <p:sp>
        <p:nvSpPr>
          <p:cNvPr id="6" name="사각형 설명선 5"/>
          <p:cNvSpPr/>
          <p:nvPr/>
        </p:nvSpPr>
        <p:spPr>
          <a:xfrm>
            <a:off x="5176070" y="2153265"/>
            <a:ext cx="2772506" cy="411025"/>
          </a:xfrm>
          <a:prstGeom prst="wedgeRectCallout">
            <a:avLst>
              <a:gd name="adj1" fmla="val 66769"/>
              <a:gd name="adj2" fmla="val 148972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마감일 내림차순 오름차순 정렬 가능</a:t>
            </a:r>
          </a:p>
        </p:txBody>
      </p:sp>
      <p:sp>
        <p:nvSpPr>
          <p:cNvPr id="9" name="가로 글상자 4"/>
          <p:cNvSpPr txBox="1"/>
          <p:nvPr/>
        </p:nvSpPr>
        <p:spPr>
          <a:xfrm>
            <a:off x="116732" y="1229660"/>
            <a:ext cx="6341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프로젝트 팀원들의 작업대상으로 하는 게시판</a:t>
            </a:r>
          </a:p>
        </p:txBody>
      </p:sp>
    </p:spTree>
    <p:extLst>
      <p:ext uri="{BB962C8B-B14F-4D97-AF65-F5344CB8AC3E}">
        <p14:creationId xmlns:p14="http://schemas.microsoft.com/office/powerpoint/2010/main" val="2643069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등록 </a:t>
            </a:r>
            <a:r>
              <a:rPr lang="en-US" altLang="ko-KR"/>
              <a:t>(1)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5150" y="2597662"/>
            <a:ext cx="9481891" cy="4070154"/>
          </a:xfrm>
          <a:prstGeom prst="rect">
            <a:avLst/>
          </a:prstGeom>
        </p:spPr>
      </p:pic>
      <p:cxnSp>
        <p:nvCxnSpPr>
          <p:cNvPr id="5" name="선 4"/>
          <p:cNvCxnSpPr/>
          <p:nvPr/>
        </p:nvCxnSpPr>
        <p:spPr>
          <a:xfrm>
            <a:off x="1145058" y="2952251"/>
            <a:ext cx="9545934" cy="1046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선 5"/>
          <p:cNvCxnSpPr/>
          <p:nvPr/>
        </p:nvCxnSpPr>
        <p:spPr>
          <a:xfrm flipV="1">
            <a:off x="6672590" y="6486134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선 6"/>
          <p:cNvCxnSpPr/>
          <p:nvPr/>
        </p:nvCxnSpPr>
        <p:spPr>
          <a:xfrm rot="5400000">
            <a:off x="8918242" y="4736102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선 7"/>
          <p:cNvCxnSpPr/>
          <p:nvPr/>
        </p:nvCxnSpPr>
        <p:spPr>
          <a:xfrm rot="16200000" flipH="1">
            <a:off x="5793361" y="5632442"/>
            <a:ext cx="1727060" cy="104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선 8"/>
          <p:cNvCxnSpPr/>
          <p:nvPr/>
        </p:nvCxnSpPr>
        <p:spPr>
          <a:xfrm>
            <a:off x="1194660" y="4761524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/>
          <p:nvPr/>
        </p:nvCxnSpPr>
        <p:spPr>
          <a:xfrm rot="5400000">
            <a:off x="-600896" y="4710562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선 11"/>
          <p:cNvCxnSpPr/>
          <p:nvPr/>
        </p:nvCxnSpPr>
        <p:spPr>
          <a:xfrm>
            <a:off x="1158653" y="5938424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 rot="16200000" flipH="1">
            <a:off x="3616685" y="5358891"/>
            <a:ext cx="1197231" cy="49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 flipV="1">
            <a:off x="1190054" y="6480275"/>
            <a:ext cx="365080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4147619" y="5944285"/>
            <a:ext cx="714174" cy="21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선 15"/>
          <p:cNvCxnSpPr/>
          <p:nvPr/>
        </p:nvCxnSpPr>
        <p:spPr>
          <a:xfrm rot="16200000" flipH="1">
            <a:off x="4579182" y="6218598"/>
            <a:ext cx="523353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042607" y="6174190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8" name="가로 글상자 17"/>
          <p:cNvSpPr txBox="1"/>
          <p:nvPr/>
        </p:nvSpPr>
        <p:spPr>
          <a:xfrm>
            <a:off x="8450016" y="6200228"/>
            <a:ext cx="85829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667106" y="6025586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4720370" y="6024644"/>
            <a:ext cx="17689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103491" y="5136671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4264427" y="5133063"/>
            <a:ext cx="15339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 err="1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5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7225005" y="1991918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7862233" y="1770258"/>
            <a:ext cx="2720889" cy="827404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여러 개의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DAO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묶음    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한 개의 서비스에 트랜잭션 처리</a:t>
            </a:r>
          </a:p>
          <a:p>
            <a:pPr lvl="0">
              <a:defRPr/>
            </a:pPr>
            <a:endParaRPr lang="ko-KR" altLang="en-US" sz="1400" b="1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1132489" y="1788880"/>
            <a:ext cx="5942004" cy="84236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하나의 </a:t>
            </a:r>
            <a:r>
              <a:rPr lang="en-US" altLang="ko-KR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Task </a:t>
            </a:r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 시</a:t>
            </a:r>
            <a:endParaRPr lang="en-US" altLang="ko-KR" sz="12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여러 공동 작업자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와  다수 첨부파일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의 생성이 있을 수 있다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→</a:t>
            </a:r>
            <a:r>
              <a:rPr lang="en-US" altLang="ko-KR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여러 테이블에 다중 </a:t>
            </a:r>
            <a:r>
              <a:rPr lang="en-US" altLang="ko-KR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 상황 발생 </a:t>
            </a:r>
          </a:p>
        </p:txBody>
      </p:sp>
      <p:sp>
        <p:nvSpPr>
          <p:cNvPr id="25" name="가로 글상자 4"/>
          <p:cNvSpPr txBox="1"/>
          <p:nvPr/>
        </p:nvSpPr>
        <p:spPr>
          <a:xfrm>
            <a:off x="169576" y="1231003"/>
            <a:ext cx="10490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팀프로젝트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팀원들의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작업 생성 </a:t>
            </a:r>
            <a:r>
              <a:rPr lang="ko-KR" altLang="en-US" sz="1600">
                <a:latin typeface="Noto Sans KR" panose="020B0600000101010101" charset="-127"/>
                <a:ea typeface="Noto Sans KR" panose="020B0600000101010101" charset="-127"/>
              </a:rPr>
              <a:t>요구조건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445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477444" y="2597051"/>
            <a:ext cx="10534344" cy="2947516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3239"/>
            <a:ext cx="7797338" cy="670329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작업 등록 </a:t>
            </a:r>
            <a:r>
              <a:rPr lang="en-US" altLang="ko-KR"/>
              <a:t>(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22" name="순서도: 처리 21"/>
          <p:cNvSpPr/>
          <p:nvPr/>
        </p:nvSpPr>
        <p:spPr>
          <a:xfrm>
            <a:off x="148453" y="3342516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인원</a:t>
            </a:r>
          </a:p>
        </p:txBody>
      </p:sp>
      <p:cxnSp>
        <p:nvCxnSpPr>
          <p:cNvPr id="23" name="직선 화살표 연결선 12"/>
          <p:cNvCxnSpPr/>
          <p:nvPr/>
        </p:nvCxnSpPr>
        <p:spPr>
          <a:xfrm>
            <a:off x="1568981" y="301948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/>
          <p:cNvSpPr/>
          <p:nvPr/>
        </p:nvSpPr>
        <p:spPr>
          <a:xfrm>
            <a:off x="2149646" y="2795925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작업 정보 입력</a:t>
            </a:r>
          </a:p>
        </p:txBody>
      </p:sp>
      <p:cxnSp>
        <p:nvCxnSpPr>
          <p:cNvPr id="25" name="직선 화살표 연결선 12"/>
          <p:cNvCxnSpPr/>
          <p:nvPr/>
        </p:nvCxnSpPr>
        <p:spPr>
          <a:xfrm>
            <a:off x="3500777" y="3027225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12"/>
          <p:cNvCxnSpPr/>
          <p:nvPr/>
        </p:nvCxnSpPr>
        <p:spPr>
          <a:xfrm>
            <a:off x="5535881" y="3033087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처리 28"/>
          <p:cNvSpPr/>
          <p:nvPr/>
        </p:nvSpPr>
        <p:spPr>
          <a:xfrm>
            <a:off x="6170243" y="2764524"/>
            <a:ext cx="2742362" cy="408213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X) </a:t>
            </a:r>
          </a:p>
        </p:txBody>
      </p:sp>
      <p:sp>
        <p:nvSpPr>
          <p:cNvPr id="30" name="순서도: 처리 29"/>
          <p:cNvSpPr/>
          <p:nvPr/>
        </p:nvSpPr>
        <p:spPr>
          <a:xfrm>
            <a:off x="6207506" y="3544945"/>
            <a:ext cx="2710961" cy="743159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O)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공동 작업자 수 만큼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</a:p>
        </p:txBody>
      </p:sp>
      <p:sp>
        <p:nvSpPr>
          <p:cNvPr id="31" name="순서도: 처리 30"/>
          <p:cNvSpPr/>
          <p:nvPr/>
        </p:nvSpPr>
        <p:spPr>
          <a:xfrm>
            <a:off x="4186112" y="2795925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9624364" y="3543062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첨부파일 존재 여부</a:t>
            </a:r>
          </a:p>
        </p:txBody>
      </p:sp>
      <p:cxnSp>
        <p:nvCxnSpPr>
          <p:cNvPr id="36" name="선 35"/>
          <p:cNvCxnSpPr/>
          <p:nvPr/>
        </p:nvCxnSpPr>
        <p:spPr>
          <a:xfrm rot="16200000" flipH="1">
            <a:off x="4535084" y="3643020"/>
            <a:ext cx="512885" cy="104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화살표 36"/>
          <p:cNvCxnSpPr/>
          <p:nvPr/>
        </p:nvCxnSpPr>
        <p:spPr>
          <a:xfrm flipV="1">
            <a:off x="4782524" y="3883764"/>
            <a:ext cx="82689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flipV="1">
            <a:off x="9219707" y="2905828"/>
            <a:ext cx="1039899" cy="711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38"/>
          <p:cNvCxnSpPr/>
          <p:nvPr/>
        </p:nvCxnSpPr>
        <p:spPr>
          <a:xfrm rot="16200000" flipH="1" flipV="1">
            <a:off x="10034571" y="3109929"/>
            <a:ext cx="408214" cy="1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/>
          <p:cNvSpPr/>
          <p:nvPr/>
        </p:nvSpPr>
        <p:spPr>
          <a:xfrm>
            <a:off x="9323644" y="4592592"/>
            <a:ext cx="1768930" cy="63848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attach(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Row Insert</a:t>
            </a:r>
          </a:p>
        </p:txBody>
      </p:sp>
      <p:cxnSp>
        <p:nvCxnSpPr>
          <p:cNvPr id="41" name="직선 화살표 연결선 12"/>
          <p:cNvCxnSpPr/>
          <p:nvPr/>
        </p:nvCxnSpPr>
        <p:spPr>
          <a:xfrm>
            <a:off x="9032652" y="3761174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2"/>
          <p:cNvCxnSpPr/>
          <p:nvPr/>
        </p:nvCxnSpPr>
        <p:spPr>
          <a:xfrm rot="16200000" flipH="1">
            <a:off x="10037717" y="4259228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12"/>
          <p:cNvCxnSpPr/>
          <p:nvPr/>
        </p:nvCxnSpPr>
        <p:spPr>
          <a:xfrm rot="5400000">
            <a:off x="10498895" y="4930960"/>
            <a:ext cx="1770621" cy="19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처리 44"/>
          <p:cNvSpPr/>
          <p:nvPr/>
        </p:nvSpPr>
        <p:spPr>
          <a:xfrm>
            <a:off x="9337148" y="5966808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생성 완료</a:t>
            </a:r>
          </a:p>
        </p:txBody>
      </p:sp>
      <p:cxnSp>
        <p:nvCxnSpPr>
          <p:cNvPr id="46" name="직선 화살표 연결선 12"/>
          <p:cNvCxnSpPr/>
          <p:nvPr/>
        </p:nvCxnSpPr>
        <p:spPr>
          <a:xfrm rot="16200000" flipH="1">
            <a:off x="10043579" y="5571585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가로 글상자 46"/>
          <p:cNvSpPr txBox="1"/>
          <p:nvPr/>
        </p:nvSpPr>
        <p:spPr>
          <a:xfrm>
            <a:off x="10281900" y="4073320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O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1449603" y="4095405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X</a:t>
            </a:r>
          </a:p>
        </p:txBody>
      </p:sp>
      <p:sp>
        <p:nvSpPr>
          <p:cNvPr id="50" name="순서도: 처리 49"/>
          <p:cNvSpPr/>
          <p:nvPr/>
        </p:nvSpPr>
        <p:spPr>
          <a:xfrm>
            <a:off x="1568981" y="4940828"/>
            <a:ext cx="1827754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</a:t>
            </a:r>
            <a:r>
              <a:rPr lang="ko-KR" altLang="en-US" sz="1500" b="1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ransaction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처리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5" y="2597051"/>
            <a:ext cx="657154" cy="649952"/>
          </a:xfrm>
          <a:prstGeom prst="rect">
            <a:avLst/>
          </a:prstGeom>
        </p:spPr>
      </p:pic>
      <p:sp>
        <p:nvSpPr>
          <p:cNvPr id="42" name="가로 글상자 4"/>
          <p:cNvSpPr txBox="1"/>
          <p:nvPr/>
        </p:nvSpPr>
        <p:spPr>
          <a:xfrm>
            <a:off x="402345" y="1709338"/>
            <a:ext cx="11535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                    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Table)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공동 작업자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Table)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첨부파일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 Table)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덧셈 기호 51"/>
          <p:cNvSpPr/>
          <p:nvPr/>
        </p:nvSpPr>
        <p:spPr>
          <a:xfrm>
            <a:off x="3395222" y="2222963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덧셈 기호 31"/>
          <p:cNvSpPr/>
          <p:nvPr/>
        </p:nvSpPr>
        <p:spPr>
          <a:xfrm>
            <a:off x="6634439" y="2222962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7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3418C-7C5D-4F0F-FF5A-45FF1C2BA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팀원소개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1F05AD-570C-A900-6701-50350C4959AB}"/>
              </a:ext>
            </a:extLst>
          </p:cNvPr>
          <p:cNvGrpSpPr/>
          <p:nvPr/>
        </p:nvGrpSpPr>
        <p:grpSpPr>
          <a:xfrm>
            <a:off x="475435" y="1401493"/>
            <a:ext cx="11281427" cy="4910817"/>
            <a:chOff x="475435" y="1568641"/>
            <a:chExt cx="11281427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711E4AC-A0F6-3AA0-15E6-1983FFB31A32}"/>
                </a:ext>
              </a:extLst>
            </p:cNvPr>
            <p:cNvGrpSpPr/>
            <p:nvPr/>
          </p:nvGrpSpPr>
          <p:grpSpPr>
            <a:xfrm>
              <a:off x="475435" y="1568641"/>
              <a:ext cx="2660962" cy="4910817"/>
              <a:chOff x="475435" y="1568641"/>
              <a:chExt cx="2660962" cy="491081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F4A38B-6FB8-6542-EA89-275920CF0351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신청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단계 별 프로파일 문서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진행 현황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통합검색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47B05-24D1-E161-24D2-82EAD6D6BD75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조장 황인정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97EC61-432E-C774-2471-68D2B3D771A8}"/>
                </a:ext>
              </a:extLst>
            </p:cNvPr>
            <p:cNvGrpSpPr/>
            <p:nvPr/>
          </p:nvGrpSpPr>
          <p:grpSpPr>
            <a:xfrm>
              <a:off x="9095900" y="1568641"/>
              <a:ext cx="2660962" cy="4910817"/>
              <a:chOff x="475435" y="1568641"/>
              <a:chExt cx="2660962" cy="491081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03F32CF-E649-181A-CABC-D13A21426CB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b="1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b="1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메인</a:t>
                </a:r>
                <a:r>
                  <a:rPr lang="en-US" altLang="ko-KR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b="1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</a:t>
                </a:r>
                <a:r>
                  <a:rPr lang="en-US" altLang="ko-KR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Home]</a:t>
                </a:r>
                <a:endParaRPr lang="ko-KR" altLang="en-US" sz="1700" b="1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기본 정보</a:t>
                </a:r>
                <a:endParaRPr lang="en-US" altLang="ko-KR" sz="170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팀원별 작업 진척률</a:t>
                </a:r>
                <a:endParaRPr lang="en-US" altLang="ko-KR" sz="170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작업</a:t>
                </a:r>
                <a:r>
                  <a:rPr lang="en-US" altLang="ko-KR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/</a:t>
                </a:r>
                <a:r>
                  <a:rPr lang="ko-KR" altLang="en-US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최근게시물 조회</a:t>
                </a:r>
              </a:p>
              <a:p>
                <a:endParaRPr lang="en-US" altLang="ko-KR" sz="1700" b="1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공지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자료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업무 보고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완료 프로젝트 목록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05BAA9F-C1EC-28F0-F240-0565F26FCC3C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조미혜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endParaRPr lang="ko-KR" altLang="en-US" sz="1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CDC8CF9-C00B-2EE7-80CE-E215B498F08B}"/>
                </a:ext>
              </a:extLst>
            </p:cNvPr>
            <p:cNvGrpSpPr/>
            <p:nvPr/>
          </p:nvGrpSpPr>
          <p:grpSpPr>
            <a:xfrm>
              <a:off x="6222411" y="1568641"/>
              <a:ext cx="2660962" cy="4910817"/>
              <a:chOff x="475435" y="1568641"/>
              <a:chExt cx="2660962" cy="491081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0067B5E-0A78-3F1D-E114-089DF63335B4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상세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등록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수정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삭제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리스트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휴지통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팀원별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진척률</a:t>
                </a:r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BFC9A2C-31B9-4000-2DD6-B5C602CD251A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이광현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259377C-D26D-4E44-1A0A-9379CF3DE215}"/>
                </a:ext>
              </a:extLst>
            </p:cNvPr>
            <p:cNvGrpSpPr/>
            <p:nvPr/>
          </p:nvGrpSpPr>
          <p:grpSpPr>
            <a:xfrm>
              <a:off x="3366799" y="1568641"/>
              <a:ext cx="2660962" cy="4910817"/>
              <a:chOff x="-2522745" y="1416241"/>
              <a:chExt cx="2660962" cy="491081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B046AF1-6A86-4BB9-EC69-D9FA13CC7F7F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프로젝트용 캘린더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기간 표시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표시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알림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게시글 댓글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</a:p>
              <a:p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답글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알림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회의록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DB41ADC-2024-445E-7516-F3B51AAB3D8B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부조장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이진희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8697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조회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039" y="1553457"/>
            <a:ext cx="10015266" cy="35553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6934" y="2430617"/>
            <a:ext cx="4572246" cy="3886409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7588138" y="1158019"/>
            <a:ext cx="2072312" cy="685418"/>
          </a:xfrm>
          <a:prstGeom prst="wedgeRectCallout">
            <a:avLst>
              <a:gd name="adj1" fmla="val 67082"/>
              <a:gd name="adj2" fmla="val 58435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작성자만 삭제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삭제하면 속성값이 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바뀌면서 휴지통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76372" y="4955458"/>
            <a:ext cx="1752600" cy="6815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사진 클릭 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팝업창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파일일 경우 다운로드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3559179" y="4785368"/>
            <a:ext cx="1311130" cy="572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208571" y="4527229"/>
            <a:ext cx="1198206" cy="31889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046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작업 </a:t>
            </a:r>
            <a:r>
              <a:rPr lang="ko-KR" altLang="en-US"/>
              <a:t>수정 </a:t>
            </a:r>
            <a:r>
              <a:rPr lang="en-US" altLang="ko-KR"/>
              <a:t>(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4189" y="2511125"/>
            <a:ext cx="9164425" cy="4143680"/>
          </a:xfrm>
          <a:prstGeom prst="rect">
            <a:avLst/>
          </a:prstGeom>
        </p:spPr>
      </p:pic>
      <p:cxnSp>
        <p:nvCxnSpPr>
          <p:cNvPr id="31" name="선 30"/>
          <p:cNvCxnSpPr/>
          <p:nvPr/>
        </p:nvCxnSpPr>
        <p:spPr>
          <a:xfrm>
            <a:off x="1170172" y="3079223"/>
            <a:ext cx="9533885" cy="758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 flipV="1">
            <a:off x="6669015" y="6651167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 rot="5400000">
            <a:off x="8933717" y="4861806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선 33"/>
          <p:cNvCxnSpPr/>
          <p:nvPr/>
        </p:nvCxnSpPr>
        <p:spPr>
          <a:xfrm rot="16200000" flipH="1" flipV="1">
            <a:off x="5718921" y="5729441"/>
            <a:ext cx="18735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선 34"/>
          <p:cNvCxnSpPr/>
          <p:nvPr/>
        </p:nvCxnSpPr>
        <p:spPr>
          <a:xfrm>
            <a:off x="1199668" y="4791754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선 35"/>
          <p:cNvCxnSpPr/>
          <p:nvPr/>
        </p:nvCxnSpPr>
        <p:spPr>
          <a:xfrm rot="5400000">
            <a:off x="-585420" y="4875594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선 36"/>
          <p:cNvCxnSpPr/>
          <p:nvPr/>
        </p:nvCxnSpPr>
        <p:spPr>
          <a:xfrm>
            <a:off x="1174128" y="5904582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rot="16200000" flipH="1">
            <a:off x="3718251" y="5364563"/>
            <a:ext cx="1055508" cy="1633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선 38"/>
          <p:cNvCxnSpPr/>
          <p:nvPr/>
        </p:nvCxnSpPr>
        <p:spPr>
          <a:xfrm flipV="1">
            <a:off x="1163661" y="6676709"/>
            <a:ext cx="371266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선 39"/>
          <p:cNvCxnSpPr/>
          <p:nvPr/>
        </p:nvCxnSpPr>
        <p:spPr>
          <a:xfrm flipV="1">
            <a:off x="4215430" y="5891681"/>
            <a:ext cx="681829" cy="829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101114" y="6299894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가로 글상자 42"/>
          <p:cNvSpPr txBox="1"/>
          <p:nvPr/>
        </p:nvSpPr>
        <p:spPr>
          <a:xfrm>
            <a:off x="8488859" y="6297360"/>
            <a:ext cx="85829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151489" y="5212009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7" name="가로 글상자 46"/>
          <p:cNvSpPr txBox="1"/>
          <p:nvPr/>
        </p:nvSpPr>
        <p:spPr>
          <a:xfrm>
            <a:off x="4340217" y="5194559"/>
            <a:ext cx="16533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 err="1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5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9" name="선 48"/>
          <p:cNvCxnSpPr/>
          <p:nvPr/>
        </p:nvCxnSpPr>
        <p:spPr>
          <a:xfrm rot="5400000">
            <a:off x="4494277" y="6278650"/>
            <a:ext cx="759493" cy="460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693048" y="6159216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4771447" y="6161102"/>
            <a:ext cx="17689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7101422" y="2060019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7907711" y="1701763"/>
            <a:ext cx="2747085" cy="1071530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여러 개의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DAO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묶음    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한 개의 서비스에 트랜잭션 처리</a:t>
            </a:r>
          </a:p>
          <a:p>
            <a:pPr lvl="0">
              <a:defRPr/>
            </a:pP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0184" y="2017977"/>
            <a:ext cx="873796" cy="262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1983" y="2081504"/>
            <a:ext cx="1219200" cy="3216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순서도: 처리 27"/>
          <p:cNvSpPr/>
          <p:nvPr/>
        </p:nvSpPr>
        <p:spPr>
          <a:xfrm>
            <a:off x="1111983" y="1735042"/>
            <a:ext cx="5844904" cy="1071530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작업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(Task) 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 시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여러 공동 작업자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와  다수 첨부파일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의 수정이 있을 수 있다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생성 시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개 테이블에 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Update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및 다중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Insert, Delete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해야하는 상황 발생</a:t>
            </a:r>
          </a:p>
        </p:txBody>
      </p:sp>
      <p:sp>
        <p:nvSpPr>
          <p:cNvPr id="27" name="가로 글상자 4"/>
          <p:cNvSpPr txBox="1"/>
          <p:nvPr/>
        </p:nvSpPr>
        <p:spPr>
          <a:xfrm>
            <a:off x="179705" y="1221004"/>
            <a:ext cx="10465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팀프로젝트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팀원들의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작업 수정 요구조건</a:t>
            </a:r>
          </a:p>
        </p:txBody>
      </p:sp>
    </p:spTree>
    <p:extLst>
      <p:ext uri="{BB962C8B-B14F-4D97-AF65-F5344CB8AC3E}">
        <p14:creationId xmlns:p14="http://schemas.microsoft.com/office/powerpoint/2010/main" val="3637732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1274486" y="2207740"/>
            <a:ext cx="10848192" cy="3742097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작업 </a:t>
            </a:r>
            <a:r>
              <a:rPr lang="ko-KR" altLang="en-US"/>
              <a:t>수정 </a:t>
            </a:r>
            <a:r>
              <a:rPr lang="en-US" altLang="ko-KR"/>
              <a:t>(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59" name="순서도: 처리 58"/>
          <p:cNvSpPr/>
          <p:nvPr/>
        </p:nvSpPr>
        <p:spPr>
          <a:xfrm>
            <a:off x="141405" y="2839666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인원</a:t>
            </a:r>
          </a:p>
        </p:txBody>
      </p:sp>
      <p:cxnSp>
        <p:nvCxnSpPr>
          <p:cNvPr id="60" name="직선 화살표 연결선 12"/>
          <p:cNvCxnSpPr/>
          <p:nvPr/>
        </p:nvCxnSpPr>
        <p:spPr>
          <a:xfrm>
            <a:off x="1657078" y="2596598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처리 60"/>
          <p:cNvSpPr/>
          <p:nvPr/>
        </p:nvSpPr>
        <p:spPr>
          <a:xfrm>
            <a:off x="2247268" y="2382568"/>
            <a:ext cx="167472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작업 수정 정보 입력</a:t>
            </a:r>
          </a:p>
        </p:txBody>
      </p:sp>
      <p:cxnSp>
        <p:nvCxnSpPr>
          <p:cNvPr id="62" name="직선 화살표 연결선 12"/>
          <p:cNvCxnSpPr/>
          <p:nvPr/>
        </p:nvCxnSpPr>
        <p:spPr>
          <a:xfrm>
            <a:off x="4070357" y="259775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순서도: 처리 62"/>
          <p:cNvSpPr/>
          <p:nvPr/>
        </p:nvSpPr>
        <p:spPr>
          <a:xfrm>
            <a:off x="4671014" y="2382568"/>
            <a:ext cx="115399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유효성 검증</a:t>
            </a:r>
          </a:p>
        </p:txBody>
      </p:sp>
      <p:cxnSp>
        <p:nvCxnSpPr>
          <p:cNvPr id="64" name="직선 화살표 연결선 12"/>
          <p:cNvCxnSpPr/>
          <p:nvPr/>
        </p:nvCxnSpPr>
        <p:spPr>
          <a:xfrm>
            <a:off x="5942467" y="258362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6576014" y="2382568"/>
            <a:ext cx="105717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</a:t>
            </a:r>
          </a:p>
        </p:txBody>
      </p:sp>
      <p:cxnSp>
        <p:nvCxnSpPr>
          <p:cNvPr id="66" name="직선 화살표 연결선 12"/>
          <p:cNvCxnSpPr/>
          <p:nvPr/>
        </p:nvCxnSpPr>
        <p:spPr>
          <a:xfrm>
            <a:off x="7811460" y="2589481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처리 66"/>
          <p:cNvSpPr/>
          <p:nvPr/>
        </p:nvSpPr>
        <p:spPr>
          <a:xfrm>
            <a:off x="8386965" y="2374759"/>
            <a:ext cx="1566625" cy="7379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기존에 있던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모든 공동 작업자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cxnSp>
        <p:nvCxnSpPr>
          <p:cNvPr id="68" name="직선 화살표 연결선 12"/>
          <p:cNvCxnSpPr/>
          <p:nvPr/>
        </p:nvCxnSpPr>
        <p:spPr>
          <a:xfrm>
            <a:off x="10036333" y="2565825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처리 68"/>
          <p:cNvSpPr/>
          <p:nvPr/>
        </p:nvSpPr>
        <p:spPr>
          <a:xfrm>
            <a:off x="10580283" y="2382568"/>
            <a:ext cx="1402583" cy="7536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사용자가 입력한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공동 작업을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수에 따라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cxnSp>
        <p:nvCxnSpPr>
          <p:cNvPr id="70" name="직선 화살표 연결선 76"/>
          <p:cNvCxnSpPr/>
          <p:nvPr/>
        </p:nvCxnSpPr>
        <p:spPr>
          <a:xfrm rot="10800000" flipV="1">
            <a:off x="10388855" y="3172828"/>
            <a:ext cx="570227" cy="433509"/>
          </a:xfrm>
          <a:prstGeom prst="bentConnector3">
            <a:avLst>
              <a:gd name="adj1" fmla="val -120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6"/>
          <p:cNvCxnSpPr>
            <a:stCxn id="69" idx="2"/>
          </p:cNvCxnSpPr>
          <p:nvPr/>
        </p:nvCxnSpPr>
        <p:spPr>
          <a:xfrm rot="5400000">
            <a:off x="10326629" y="3170779"/>
            <a:ext cx="989531" cy="920361"/>
          </a:xfrm>
          <a:prstGeom prst="bentConnector3">
            <a:avLst>
              <a:gd name="adj1" fmla="val 991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6"/>
          <p:cNvCxnSpPr/>
          <p:nvPr/>
        </p:nvCxnSpPr>
        <p:spPr>
          <a:xfrm rot="5400000">
            <a:off x="10302591" y="3232700"/>
            <a:ext cx="1543259" cy="1318846"/>
          </a:xfrm>
          <a:prstGeom prst="bentConnector3">
            <a:avLst>
              <a:gd name="adj1" fmla="val 1001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처리 72"/>
          <p:cNvSpPr/>
          <p:nvPr/>
        </p:nvSpPr>
        <p:spPr>
          <a:xfrm>
            <a:off x="8187937" y="3401010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추가 파일만 있는 경우</a:t>
            </a:r>
          </a:p>
        </p:txBody>
      </p:sp>
      <p:sp>
        <p:nvSpPr>
          <p:cNvPr id="74" name="순서도: 처리 73"/>
          <p:cNvSpPr/>
          <p:nvPr/>
        </p:nvSpPr>
        <p:spPr>
          <a:xfrm>
            <a:off x="8183331" y="3968428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삭제 파일만 있는 경우</a:t>
            </a:r>
          </a:p>
        </p:txBody>
      </p:sp>
      <p:sp>
        <p:nvSpPr>
          <p:cNvPr id="75" name="순서도: 처리 74"/>
          <p:cNvSpPr/>
          <p:nvPr/>
        </p:nvSpPr>
        <p:spPr>
          <a:xfrm>
            <a:off x="7710115" y="4538463"/>
            <a:ext cx="2407417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파일 삭제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추가 전부 있는 경우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5364664" y="3424666"/>
            <a:ext cx="1583138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 Insert</a:t>
            </a:r>
          </a:p>
        </p:txBody>
      </p:sp>
      <p:cxnSp>
        <p:nvCxnSpPr>
          <p:cNvPr id="79" name="직선 화살표 연결선 12"/>
          <p:cNvCxnSpPr/>
          <p:nvPr/>
        </p:nvCxnSpPr>
        <p:spPr>
          <a:xfrm rot="10800000" flipV="1">
            <a:off x="7138616" y="3610649"/>
            <a:ext cx="803889" cy="1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12"/>
          <p:cNvCxnSpPr/>
          <p:nvPr/>
        </p:nvCxnSpPr>
        <p:spPr>
          <a:xfrm rot="10800000" flipV="1">
            <a:off x="7146258" y="4181837"/>
            <a:ext cx="846908" cy="6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처리 80"/>
          <p:cNvSpPr/>
          <p:nvPr/>
        </p:nvSpPr>
        <p:spPr>
          <a:xfrm>
            <a:off x="3572080" y="3960581"/>
            <a:ext cx="1143523" cy="115137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DB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cxnSp>
        <p:nvCxnSpPr>
          <p:cNvPr id="83" name="직선 화살표 연결선 12"/>
          <p:cNvCxnSpPr/>
          <p:nvPr/>
        </p:nvCxnSpPr>
        <p:spPr>
          <a:xfrm rot="10800000" flipV="1">
            <a:off x="7138931" y="4721949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처리 83"/>
          <p:cNvSpPr/>
          <p:nvPr/>
        </p:nvSpPr>
        <p:spPr>
          <a:xfrm>
            <a:off x="5355087" y="3938809"/>
            <a:ext cx="1583138" cy="114090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물리적 파일 삭제</a:t>
            </a:r>
          </a:p>
        </p:txBody>
      </p:sp>
      <p:cxnSp>
        <p:nvCxnSpPr>
          <p:cNvPr id="85" name="직선 화살표 연결선 12"/>
          <p:cNvCxnSpPr/>
          <p:nvPr/>
        </p:nvCxnSpPr>
        <p:spPr>
          <a:xfrm rot="10800000" flipV="1">
            <a:off x="4768776" y="4784960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12"/>
          <p:cNvCxnSpPr/>
          <p:nvPr/>
        </p:nvCxnSpPr>
        <p:spPr>
          <a:xfrm rot="10800000" flipV="1">
            <a:off x="4749203" y="4213775"/>
            <a:ext cx="515814" cy="6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처리 88"/>
          <p:cNvSpPr/>
          <p:nvPr/>
        </p:nvSpPr>
        <p:spPr>
          <a:xfrm>
            <a:off x="1371281" y="4630363"/>
            <a:ext cx="14680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파일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 Insert</a:t>
            </a:r>
          </a:p>
        </p:txBody>
      </p:sp>
      <p:cxnSp>
        <p:nvCxnSpPr>
          <p:cNvPr id="90" name="직선 화살표 연결선 12"/>
          <p:cNvCxnSpPr/>
          <p:nvPr/>
        </p:nvCxnSpPr>
        <p:spPr>
          <a:xfrm rot="10800000" flipV="1">
            <a:off x="2911505" y="4809766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처리 90"/>
          <p:cNvSpPr/>
          <p:nvPr/>
        </p:nvSpPr>
        <p:spPr>
          <a:xfrm>
            <a:off x="146743" y="3422048"/>
            <a:ext cx="588770" cy="163285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작업</a:t>
            </a: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수정</a:t>
            </a: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완료</a:t>
            </a:r>
          </a:p>
        </p:txBody>
      </p:sp>
      <p:cxnSp>
        <p:nvCxnSpPr>
          <p:cNvPr id="92" name="직선 화살표 연결선 12"/>
          <p:cNvCxnSpPr/>
          <p:nvPr/>
        </p:nvCxnSpPr>
        <p:spPr>
          <a:xfrm rot="10800000">
            <a:off x="931666" y="3633378"/>
            <a:ext cx="4326674" cy="5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12"/>
          <p:cNvCxnSpPr/>
          <p:nvPr/>
        </p:nvCxnSpPr>
        <p:spPr>
          <a:xfrm rot="10800000">
            <a:off x="916593" y="4204462"/>
            <a:ext cx="2453891" cy="4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12"/>
          <p:cNvCxnSpPr/>
          <p:nvPr/>
        </p:nvCxnSpPr>
        <p:spPr>
          <a:xfrm rot="10800000" flipV="1">
            <a:off x="823960" y="4815628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처리 96"/>
          <p:cNvSpPr/>
          <p:nvPr/>
        </p:nvSpPr>
        <p:spPr>
          <a:xfrm>
            <a:off x="1392948" y="5313649"/>
            <a:ext cx="1820007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</a:t>
            </a:r>
            <a:r>
              <a:rPr lang="ko-KR" altLang="en-US" sz="1500" b="1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ransaction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처리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9" y="2103312"/>
            <a:ext cx="657154" cy="649952"/>
          </a:xfrm>
          <a:prstGeom prst="rect">
            <a:avLst/>
          </a:prstGeom>
        </p:spPr>
      </p:pic>
      <p:sp>
        <p:nvSpPr>
          <p:cNvPr id="41" name="가로 글상자 4"/>
          <p:cNvSpPr txBox="1"/>
          <p:nvPr/>
        </p:nvSpPr>
        <p:spPr>
          <a:xfrm>
            <a:off x="-55113" y="1379622"/>
            <a:ext cx="11912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Table)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공동 작업자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Table)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첨부파일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 Table)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덧셈 기호 43"/>
          <p:cNvSpPr/>
          <p:nvPr/>
        </p:nvSpPr>
        <p:spPr>
          <a:xfrm>
            <a:off x="3002034" y="1406591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덧셈 기호 44"/>
          <p:cNvSpPr/>
          <p:nvPr/>
        </p:nvSpPr>
        <p:spPr>
          <a:xfrm>
            <a:off x="6216124" y="1417601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04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14" y="1796768"/>
            <a:ext cx="8873297" cy="4982609"/>
          </a:xfrm>
          <a:prstGeom prst="rect">
            <a:avLst/>
          </a:prstGeom>
        </p:spPr>
      </p:pic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</a:t>
            </a:r>
            <a:r>
              <a:rPr lang="en-US" altLang="ko-KR"/>
              <a:t>. </a:t>
            </a:r>
            <a:r>
              <a:rPr lang="ko-KR" altLang="en-US"/>
              <a:t>프로젝트 </a:t>
            </a:r>
            <a:r>
              <a:rPr lang="en-US" altLang="ko-KR"/>
              <a:t>&gt; 7.7.5. </a:t>
            </a:r>
            <a:r>
              <a:rPr lang="ko-KR" altLang="en-US"/>
              <a:t>작업 보드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보드</a:t>
            </a:r>
            <a:endParaRPr lang="ko-KR" altLang="en-US" sz="20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296865" y="1435030"/>
            <a:ext cx="2773763" cy="732692"/>
          </a:xfrm>
          <a:prstGeom prst="wedgeRoundRectCallout">
            <a:avLst>
              <a:gd name="adj1" fmla="val 31903"/>
              <a:gd name="adj2" fmla="val 96289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364900" y="1572731"/>
            <a:ext cx="26376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Project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의 시작일과 마감일을 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가져와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Date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타입 전처리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43003" y="1440890"/>
            <a:ext cx="2410348" cy="711758"/>
          </a:xfrm>
          <a:prstGeom prst="wedgeRoundRectCallout">
            <a:avLst>
              <a:gd name="adj1" fmla="val -31841"/>
              <a:gd name="adj2" fmla="val 106526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5239376" y="1550547"/>
            <a:ext cx="26376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의 상태의 합계를 </a:t>
            </a: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가져와 그래프로 시각화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019335" y="1485454"/>
            <a:ext cx="2334466" cy="908705"/>
          </a:xfrm>
          <a:prstGeom prst="wedgeRoundRectCallout">
            <a:avLst>
              <a:gd name="adj1" fmla="val -51947"/>
              <a:gd name="adj2" fmla="val 95750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8922099" y="1493530"/>
            <a:ext cx="243170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프로젝트의 각 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인원 별과 작업 상태 별로 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데이터를 가공하여 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 그래프로 시각화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7472" y="2822228"/>
            <a:ext cx="2245759" cy="837046"/>
          </a:xfrm>
          <a:prstGeom prst="wedgeRoundRectCallout">
            <a:avLst>
              <a:gd name="adj1" fmla="val 66206"/>
              <a:gd name="adj2" fmla="val -2045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70943" y="2985380"/>
            <a:ext cx="24388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그래프는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JavaScript API </a:t>
            </a: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chart.js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사용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67471" y="4160455"/>
            <a:ext cx="2385900" cy="1516445"/>
          </a:xfrm>
          <a:prstGeom prst="wedgeRoundRectCallout">
            <a:avLst>
              <a:gd name="adj1" fmla="val 53150"/>
              <a:gd name="adj2" fmla="val 63003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252919" y="4295481"/>
            <a:ext cx="230045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작업 목록을 불러온 후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프로젝트의 각 단계별 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작업을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JavaScript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를 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활용하여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Map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형태로 가공하고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이를 활용하여 동적으로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HTML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을 생성하여 시각화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9678703" y="3952355"/>
            <a:ext cx="2253303" cy="1601140"/>
          </a:xfrm>
          <a:prstGeom prst="wedgeRoundRectCallout">
            <a:avLst>
              <a:gd name="adj1" fmla="val -55396"/>
              <a:gd name="adj2" fmla="val 8297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9686509" y="4160455"/>
            <a:ext cx="208395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작업 목록에 현재 진행중인 </a:t>
            </a: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작업을 불러와 </a:t>
            </a: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시간 순으로 정렬</a:t>
            </a:r>
          </a:p>
          <a:p>
            <a:pPr lvl="0" algn="ctr">
              <a:defRPr/>
            </a:pPr>
            <a:endParaRPr lang="ko-KR" altLang="en-US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300">
                <a:latin typeface="Noto Sans KR" panose="020B0600000101010101" charset="-127"/>
                <a:ea typeface="Noto Sans KR" panose="020B0600000101010101" charset="-127"/>
              </a:rPr>
              <a:t>상세페이지로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이동 가능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223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7.7.6. </a:t>
            </a:r>
            <a:r>
              <a:rPr lang="ko-KR" altLang="en-US"/>
              <a:t>타임 </a:t>
            </a:r>
            <a:r>
              <a:rPr lang="ko-KR" altLang="en-US" dirty="0"/>
              <a:t>라인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타임 </a:t>
            </a:r>
            <a:r>
              <a:rPr lang="ko-KR" altLang="en-US" dirty="0"/>
              <a:t>라인</a:t>
            </a:r>
          </a:p>
        </p:txBody>
      </p:sp>
      <p:sp>
        <p:nvSpPr>
          <p:cNvPr id="7" name="순서도: 처리 6"/>
          <p:cNvSpPr/>
          <p:nvPr/>
        </p:nvSpPr>
        <p:spPr>
          <a:xfrm>
            <a:off x="5837776" y="1686348"/>
            <a:ext cx="4221717" cy="804509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Google Chart API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사용하여 데이터 시각화 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1815562" y="1707710"/>
            <a:ext cx="3244846" cy="78314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목록을 불러온 뒤 서버에서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프로젝트 인원 별 데이터 가공 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224302" y="1991517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3247" y="1174163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팀원들의 작업의 시작일과 종료일을 시각화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14" y="2600318"/>
            <a:ext cx="7401524" cy="42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868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7.7.7. </a:t>
            </a:r>
            <a:r>
              <a:rPr lang="ko-KR" altLang="en-US" dirty="0"/>
              <a:t>휴지통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휴지통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4" y="3150234"/>
            <a:ext cx="11081365" cy="3362325"/>
          </a:xfrm>
          <a:prstGeom prst="rect">
            <a:avLst/>
          </a:prstGeom>
        </p:spPr>
      </p:pic>
      <p:sp>
        <p:nvSpPr>
          <p:cNvPr id="5" name="순서도: 처리 4"/>
          <p:cNvSpPr/>
          <p:nvPr/>
        </p:nvSpPr>
        <p:spPr>
          <a:xfrm>
            <a:off x="1555433" y="1506513"/>
            <a:ext cx="1135392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영구 삭제 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217080" y="1757451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217080" y="2669606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4334828" y="1506513"/>
            <a:ext cx="3145155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Delete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 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4334828" y="2454168"/>
            <a:ext cx="3161825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Task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에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garbage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속성값이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0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으로 변경 </a:t>
            </a:r>
            <a:endParaRPr lang="en-US" altLang="ko-KR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1555433" y="2449487"/>
            <a:ext cx="1135392" cy="70074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복구 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8825401" y="2449487"/>
            <a:ext cx="2759857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작업목록으로  이동 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7917669" y="2669606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4990" y="1200776"/>
            <a:ext cx="900308" cy="3650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5386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7.7.8. </a:t>
            </a:r>
            <a:r>
              <a:rPr lang="ko-KR" altLang="en-US" dirty="0"/>
              <a:t>프로젝트 캘린더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캘린더 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287698" y="2608275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캘린더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53922" y="2608276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87698" y="4050212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53922" y="4050212"/>
            <a:ext cx="6271630" cy="9460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해당 프로젝트에 등록된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87698" y="5835982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 클릭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53922" y="5835983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전체 프로젝트 기간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이벤트 클릭 시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해당 프로젝트의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Home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화면으로 이동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화살표 연결선 9"/>
          <p:cNvCxnSpPr>
            <a:stCxn id="4" idx="2"/>
            <a:endCxn id="6" idx="0"/>
          </p:cNvCxnSpPr>
          <p:nvPr/>
        </p:nvCxnSpPr>
        <p:spPr>
          <a:xfrm>
            <a:off x="2341487" y="3210441"/>
            <a:ext cx="0" cy="8397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2"/>
            <a:endCxn id="8" idx="0"/>
          </p:cNvCxnSpPr>
          <p:nvPr/>
        </p:nvCxnSpPr>
        <p:spPr>
          <a:xfrm>
            <a:off x="2341487" y="4652378"/>
            <a:ext cx="0" cy="11836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4" idx="3"/>
            <a:endCxn id="5" idx="1"/>
          </p:cNvCxnSpPr>
          <p:nvPr/>
        </p:nvCxnSpPr>
        <p:spPr>
          <a:xfrm>
            <a:off x="3395276" y="2909358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395276" y="4351294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95275" y="6138456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141555" y="116634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기간 및 회의 일정 확인 가능한 캘린더 기능 제공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41555" y="1685528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라이브러리를 이용한 캘린더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234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7.7.8. </a:t>
            </a:r>
            <a:r>
              <a:rPr lang="ko-KR" altLang="en-US" dirty="0"/>
              <a:t>프로젝트 캘린더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캘린더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70" y="1810820"/>
            <a:ext cx="6305629" cy="43526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6784" y="3216621"/>
            <a:ext cx="4166839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파란색으로 표시된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클릭 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해당 프로젝트의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Home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화면으로 페이지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784" y="3851061"/>
            <a:ext cx="4659693" cy="2533564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>
            <a:off x="5965902" y="4438185"/>
            <a:ext cx="1060883" cy="679658"/>
          </a:xfrm>
          <a:prstGeom prst="bentConnector3">
            <a:avLst>
              <a:gd name="adj1" fmla="val 19517"/>
            </a:avLst>
          </a:prstGeom>
          <a:ln w="19050">
            <a:solidFill>
              <a:srgbClr val="67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7026784" y="1242666"/>
            <a:ext cx="4958662" cy="869237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세션에 저장된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UserInfo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project_id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프로젝트의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과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을 가져와 각각 다른 색상으로 이벤트 추가하여 표시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1555" y="1138795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라이브러리로 캘린더 출력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162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7.7.9.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회의록 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053444" y="2470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캘린더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62490" y="2470815"/>
            <a:ext cx="6242829" cy="109654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미등록 상태에 따라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다른 색상 표시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39657" y="4165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등록 버튼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951530" y="4165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버튼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268394" y="4986088"/>
            <a:ext cx="3650105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등록 가능한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등록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상태의 색상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미등록 상태의 색상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667645" y="4986088"/>
            <a:ext cx="2675347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 오른쪽에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리스트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클릭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: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상세 페이지 이동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3444" y="4165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이벤트 클릭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96617" y="4986088"/>
            <a:ext cx="2621231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상세 페이지로 이동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미등록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수정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및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</a:p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가능한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" name="직선 연결선 11"/>
          <p:cNvCxnSpPr>
            <a:stCxn id="4" idx="2"/>
            <a:endCxn id="10" idx="0"/>
          </p:cNvCxnSpPr>
          <p:nvPr/>
        </p:nvCxnSpPr>
        <p:spPr>
          <a:xfrm>
            <a:off x="2107233" y="3072983"/>
            <a:ext cx="0" cy="1092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" idx="2"/>
            <a:endCxn id="6" idx="0"/>
          </p:cNvCxnSpPr>
          <p:nvPr/>
        </p:nvCxnSpPr>
        <p:spPr>
          <a:xfrm rot="16200000" flipH="1">
            <a:off x="3553922" y="1626293"/>
            <a:ext cx="1092834" cy="3986213"/>
          </a:xfrm>
          <a:prstGeom prst="bentConnector3">
            <a:avLst>
              <a:gd name="adj1" fmla="val 6938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4" idx="2"/>
            <a:endCxn id="7" idx="0"/>
          </p:cNvCxnSpPr>
          <p:nvPr/>
        </p:nvCxnSpPr>
        <p:spPr>
          <a:xfrm rot="16200000" flipH="1">
            <a:off x="5509859" y="-329643"/>
            <a:ext cx="1092834" cy="7898086"/>
          </a:xfrm>
          <a:prstGeom prst="bentConnector3">
            <a:avLst>
              <a:gd name="adj1" fmla="val 6938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0" idx="2"/>
            <a:endCxn id="11" idx="0"/>
          </p:cNvCxnSpPr>
          <p:nvPr/>
        </p:nvCxnSpPr>
        <p:spPr>
          <a:xfrm>
            <a:off x="2107233" y="4767983"/>
            <a:ext cx="0" cy="2181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6" idx="2"/>
            <a:endCxn id="8" idx="0"/>
          </p:cNvCxnSpPr>
          <p:nvPr/>
        </p:nvCxnSpPr>
        <p:spPr>
          <a:xfrm>
            <a:off x="6093446" y="4767983"/>
            <a:ext cx="1" cy="2181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9" idx="0"/>
          </p:cNvCxnSpPr>
          <p:nvPr/>
        </p:nvCxnSpPr>
        <p:spPr>
          <a:xfrm>
            <a:off x="10005319" y="4767983"/>
            <a:ext cx="0" cy="2181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4" idx="3"/>
          </p:cNvCxnSpPr>
          <p:nvPr/>
        </p:nvCxnSpPr>
        <p:spPr>
          <a:xfrm flipH="1" flipV="1">
            <a:off x="3161022" y="2771900"/>
            <a:ext cx="601468" cy="37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151283" y="116019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기간 및 회의 일정 확인 가능한 캘린더 기능 제공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51283" y="1679386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라이브러리를 이용한 캘린더 형태의 회의록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298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7.7.9.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회의록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" y="1820411"/>
            <a:ext cx="5086223" cy="3902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-1" r="596" b="6579"/>
          <a:stretch/>
        </p:blipFill>
        <p:spPr>
          <a:xfrm>
            <a:off x="6382389" y="1379547"/>
            <a:ext cx="3468506" cy="1440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5429" t="-226" r="5818" b="15107"/>
          <a:stretch/>
        </p:blipFill>
        <p:spPr>
          <a:xfrm>
            <a:off x="5735807" y="3252490"/>
            <a:ext cx="3285502" cy="29121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51562" y="1820411"/>
            <a:ext cx="2019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등록 상태인 회의 일정 클릭 시 상세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169086" y="3266485"/>
            <a:ext cx="2802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미등록 상태인 회의 일정 클릭 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수정 및 삭제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등록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3950563" y="4160055"/>
            <a:ext cx="1785244" cy="1086476"/>
          </a:xfrm>
          <a:prstGeom prst="bentConnector3">
            <a:avLst/>
          </a:prstGeom>
          <a:ln w="19050">
            <a:solidFill>
              <a:srgbClr val="F2CB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endCxn id="6" idx="1"/>
          </p:cNvCxnSpPr>
          <p:nvPr/>
        </p:nvCxnSpPr>
        <p:spPr>
          <a:xfrm flipV="1">
            <a:off x="4750420" y="2099781"/>
            <a:ext cx="1631969" cy="398092"/>
          </a:xfrm>
          <a:prstGeom prst="bentConnector3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140908" y="4234676"/>
            <a:ext cx="2942936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기존 회의 일정에 등록된 내용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및 첨부파일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참석자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체크 상태 그대로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유지됨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40907" y="5250539"/>
            <a:ext cx="2942937" cy="646331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일정 수정 시 회의록 미등록 상태 유지되어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기존과 동일하게 노란색으로 일정 표시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88250" y="5848349"/>
            <a:ext cx="304000" cy="15295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29475" y="5848349"/>
            <a:ext cx="338956" cy="152955"/>
          </a:xfrm>
          <a:prstGeom prst="rect">
            <a:avLst/>
          </a:prstGeom>
          <a:noFill/>
          <a:ln w="19050" cap="flat" cmpd="sng" algn="ctr">
            <a:solidFill>
              <a:srgbClr val="B5B2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구부러진 연결선 15"/>
          <p:cNvCxnSpPr>
            <a:stCxn id="14" idx="0"/>
          </p:cNvCxnSpPr>
          <p:nvPr/>
        </p:nvCxnSpPr>
        <p:spPr>
          <a:xfrm rot="5400000" flipH="1" flipV="1">
            <a:off x="8269455" y="4988946"/>
            <a:ext cx="330199" cy="1388608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15" idx="2"/>
          </p:cNvCxnSpPr>
          <p:nvPr/>
        </p:nvCxnSpPr>
        <p:spPr>
          <a:xfrm rot="16200000" flipH="1">
            <a:off x="8120272" y="5279984"/>
            <a:ext cx="289709" cy="1732347"/>
          </a:xfrm>
          <a:prstGeom prst="curvedConnector2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140907" y="6065837"/>
            <a:ext cx="2942938" cy="646331"/>
          </a:xfrm>
          <a:prstGeom prst="rect">
            <a:avLst/>
          </a:prstGeom>
          <a:ln>
            <a:solidFill>
              <a:srgbClr val="B5B2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등록 시 회의록 등록 상태로 변경되어 보라색으로 일정 색상이 변경됨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92900" y="4426269"/>
            <a:ext cx="74613" cy="4743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92899" y="4995863"/>
            <a:ext cx="1736726" cy="114300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92898" y="5180131"/>
            <a:ext cx="1308101" cy="120532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701432" y="4190075"/>
            <a:ext cx="308967" cy="1409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04799" y="3954487"/>
            <a:ext cx="367513" cy="140337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06399" y="3696959"/>
            <a:ext cx="304000" cy="152956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8124825" y="4511675"/>
            <a:ext cx="1004034" cy="635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01805" y="5804537"/>
            <a:ext cx="3185291" cy="65903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세션에 저장된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UserInfo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project_id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해당 프로젝트에 등록된 회의 일정을 가져옴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51282" y="1134867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회의록 캘린더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FF6D3-F4AC-722E-F10C-C973635666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팀원소개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3F0B55-255F-6DA7-2ADC-339B3D2264BD}"/>
              </a:ext>
            </a:extLst>
          </p:cNvPr>
          <p:cNvGrpSpPr/>
          <p:nvPr/>
        </p:nvGrpSpPr>
        <p:grpSpPr>
          <a:xfrm>
            <a:off x="1052279" y="1401493"/>
            <a:ext cx="10087444" cy="4910817"/>
            <a:chOff x="1052279" y="1401493"/>
            <a:chExt cx="10087444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237D2E3-DA46-2D7B-4B25-88F267F82416}"/>
                </a:ext>
              </a:extLst>
            </p:cNvPr>
            <p:cNvGrpSpPr/>
            <p:nvPr/>
          </p:nvGrpSpPr>
          <p:grpSpPr>
            <a:xfrm>
              <a:off x="1052279" y="1401493"/>
              <a:ext cx="2660962" cy="4910817"/>
              <a:chOff x="475435" y="1568641"/>
              <a:chExt cx="2660962" cy="491081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47C98BA-FDFC-C2AC-41E9-6133F3ACAB7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학원 내 모든 사람과 채팅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강의실 내 모든 사용자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채팅방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및 대화 내용 보관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동일 강의실 학생 아닐 경우 게시글을 통한 접근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팀장 권한 부여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관리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1A79878-2A28-B90E-F358-9158F61E157D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강준우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B3DCD36-A9A9-82A2-BAB4-10EADD2CB529}"/>
                </a:ext>
              </a:extLst>
            </p:cNvPr>
            <p:cNvGrpSpPr/>
            <p:nvPr/>
          </p:nvGrpSpPr>
          <p:grpSpPr>
            <a:xfrm>
              <a:off x="8478761" y="1401493"/>
              <a:ext cx="2660962" cy="4910817"/>
              <a:chOff x="475435" y="1568641"/>
              <a:chExt cx="2660962" cy="491081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7AC136B-130F-B14E-9FC2-93A11E5396D3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공지사항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이벤트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자유게시판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Q&amp;A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오늘 할 일</a:t>
                </a:r>
                <a:r>
                  <a:rPr lang="en-US" altLang="ko-KR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</a:p>
              <a:p>
                <a:r>
                  <a:rPr lang="en-US" altLang="ko-KR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ToDo List </a:t>
                </a:r>
                <a:r>
                  <a:rPr lang="ko-KR" altLang="en-US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등록</a:t>
                </a:r>
                <a:r>
                  <a:rPr lang="en-US" altLang="ko-KR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/</a:t>
                </a:r>
                <a:r>
                  <a:rPr lang="ko-KR" altLang="en-US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조회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AE0BF14-8CDF-257F-6B40-A0CD2327B6B0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차예지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A2083A-9975-A975-1EA9-FC760243098C}"/>
                </a:ext>
              </a:extLst>
            </p:cNvPr>
            <p:cNvGrpSpPr/>
            <p:nvPr/>
          </p:nvGrpSpPr>
          <p:grpSpPr>
            <a:xfrm>
              <a:off x="4765520" y="1401493"/>
              <a:ext cx="2660962" cy="4910817"/>
              <a:chOff x="-2522745" y="1416241"/>
              <a:chExt cx="2660962" cy="491081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6F336D-CB27-7216-1ACE-51399A4DCDAC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회원가입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로그아웃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회원정보 수정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마이페이지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아이디 찾기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비밀번호 찾기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7B41167-5667-20F9-8CBF-BEAE10231C49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문경훈</a:t>
                </a:r>
                <a:endParaRPr lang="ko-KR" altLang="en-US" sz="1700" b="1" dirty="0">
                  <a:solidFill>
                    <a:schemeClr val="bg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017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7.7.9.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회의록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4" y="1774113"/>
            <a:ext cx="6290669" cy="48265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45980" y="5349923"/>
            <a:ext cx="4808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등록 버튼 클릭 시 회의 일정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상태 선택해 일정 등록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일정으로 등록 시 회의록 미등록 상태 색상으로 표시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노란색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회의록으로 등록 시 회의록 등록 상태 색상으로 표시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보라색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39" y="2170943"/>
            <a:ext cx="3187419" cy="29850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7304" y="1977008"/>
            <a:ext cx="605541" cy="260058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8" name="구부러진 연결선 7"/>
          <p:cNvCxnSpPr>
            <a:stCxn id="7" idx="0"/>
            <a:endCxn id="6" idx="0"/>
          </p:cNvCxnSpPr>
          <p:nvPr/>
        </p:nvCxnSpPr>
        <p:spPr>
          <a:xfrm rot="16200000" flipH="1">
            <a:off x="4711944" y="-2034862"/>
            <a:ext cx="193935" cy="8217674"/>
          </a:xfrm>
          <a:prstGeom prst="curvedConnector3">
            <a:avLst>
              <a:gd name="adj1" fmla="val -91922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70737" y="1131019"/>
            <a:ext cx="4886696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회의록 등록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518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7.7.9.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회의록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3" y="2023300"/>
            <a:ext cx="5728784" cy="43954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07374" y="3320355"/>
            <a:ext cx="4415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버튼 클릭 시 캘린더 우측으로 회의록 리스트 표출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(AJAX)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27" y="1234682"/>
            <a:ext cx="3702182" cy="20829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327" y="3911129"/>
            <a:ext cx="3580145" cy="244009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007374" y="6362416"/>
            <a:ext cx="4415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리스트에서 회의 클릭 시 상세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7" name="구부러진 연결선 16"/>
          <p:cNvCxnSpPr>
            <a:stCxn id="14" idx="3"/>
            <a:endCxn id="15" idx="3"/>
          </p:cNvCxnSpPr>
          <p:nvPr/>
        </p:nvCxnSpPr>
        <p:spPr>
          <a:xfrm flipH="1">
            <a:off x="10649472" y="2276146"/>
            <a:ext cx="122037" cy="2855033"/>
          </a:xfrm>
          <a:prstGeom prst="curvedConnector3">
            <a:avLst>
              <a:gd name="adj1" fmla="val -18732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58226" y="2190401"/>
            <a:ext cx="325224" cy="23683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9" name="구부러진 연결선 18"/>
          <p:cNvCxnSpPr>
            <a:stCxn id="18" idx="0"/>
          </p:cNvCxnSpPr>
          <p:nvPr/>
        </p:nvCxnSpPr>
        <p:spPr>
          <a:xfrm rot="5400000" flipH="1" flipV="1">
            <a:off x="3923816" y="-894149"/>
            <a:ext cx="381573" cy="5787529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180465" y="1136804"/>
            <a:ext cx="4886696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회의록 리스트 및 상세 조회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7457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7.7.10. </a:t>
            </a:r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906876" y="3573081"/>
            <a:ext cx="2107578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62978" y="1138136"/>
            <a:ext cx="11311286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프로젝트 팀내에서 공지를 게시하고 팀원들간 공유할 자료를 자유롭게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조회하는 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584777" y="238163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172762" y="1714532"/>
            <a:ext cx="8124160" cy="494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설정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팀원들에게 공지해야 할 중요한 자료의 경우 공지 체크하면 목록에서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표시됨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자료의 분류를 구분하여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추천을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하는경우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추천수가 증가하고 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확인 가능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중복추천은 불가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하위 답글 및 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 게시글과 해당 게시글의 하위 계층 구조의 독립된 답글 게시글을 등록 및 조회 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한 페이지내에서 간단한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본인이 작성한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댓글이 작성되면 알림을 통해 게시글을 팝업창으로 조회함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</a:p>
        </p:txBody>
      </p:sp>
      <p:sp>
        <p:nvSpPr>
          <p:cNvPr id="40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10722488" y="2386076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475615" y="498252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id="{274ED462-DF7F-1144-4B7E-CDB0C2926391}"/>
              </a:ext>
            </a:extLst>
          </p:cNvPr>
          <p:cNvSpPr/>
          <p:nvPr/>
        </p:nvSpPr>
        <p:spPr>
          <a:xfrm>
            <a:off x="10712441" y="49708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8475615" y="239452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584777" y="49708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D04A691-A5FF-B433-B762-2BDBFB4AE5BF}"/>
              </a:ext>
            </a:extLst>
          </p:cNvPr>
          <p:cNvCxnSpPr>
            <a:cxnSpLocks/>
            <a:stCxn id="4" idx="0"/>
            <a:endCxn id="43" idx="2"/>
          </p:cNvCxnSpPr>
          <p:nvPr/>
        </p:nvCxnSpPr>
        <p:spPr>
          <a:xfrm flipH="1" flipV="1">
            <a:off x="8851503" y="2996685"/>
            <a:ext cx="1109162" cy="57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9960665" y="2983801"/>
            <a:ext cx="0" cy="58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" idx="0"/>
            <a:endCxn id="40" idx="2"/>
          </p:cNvCxnSpPr>
          <p:nvPr/>
        </p:nvCxnSpPr>
        <p:spPr>
          <a:xfrm flipV="1">
            <a:off x="9960665" y="2988240"/>
            <a:ext cx="1137711" cy="5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8851503" y="445489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9960665" y="445489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62F3A4-6443-D49C-7D03-DD2277C06892}"/>
              </a:ext>
            </a:extLst>
          </p:cNvPr>
          <p:cNvCxnSpPr>
            <a:cxnSpLocks/>
            <a:stCxn id="4" idx="2"/>
            <a:endCxn id="42" idx="0"/>
          </p:cNvCxnSpPr>
          <p:nvPr/>
        </p:nvCxnSpPr>
        <p:spPr>
          <a:xfrm>
            <a:off x="9960665" y="4454891"/>
            <a:ext cx="1127664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CC8A168F-D408-D288-D83A-8F4DD2D5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18" y="2622000"/>
            <a:ext cx="423339" cy="2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65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584784"/>
            <a:ext cx="9029699" cy="516319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7.7.10. </a:t>
            </a:r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3630" y="1121260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C514F890-40C8-64BC-10FA-678B3C94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58" y="1797361"/>
            <a:ext cx="4492255" cy="2322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D51A54-B2E3-FDE6-01B3-601656D42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396" y="3219544"/>
            <a:ext cx="2051207" cy="33654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1E077AE-F4EA-DA7C-CA0D-38F8A491C50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381750" y="2886075"/>
            <a:ext cx="871708" cy="7275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252398B-7CAC-AD99-246D-A639017B1B06}"/>
              </a:ext>
            </a:extLst>
          </p:cNvPr>
          <p:cNvCxnSpPr>
            <a:cxnSpLocks/>
          </p:cNvCxnSpPr>
          <p:nvPr/>
        </p:nvCxnSpPr>
        <p:spPr>
          <a:xfrm>
            <a:off x="6381750" y="3562350"/>
            <a:ext cx="2454340" cy="13399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01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7.7.10. </a:t>
            </a:r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62" y="1584784"/>
            <a:ext cx="4286404" cy="50453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" y="1584784"/>
            <a:ext cx="4684154" cy="50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144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7.7.11. </a:t>
            </a:r>
            <a:r>
              <a:rPr lang="ko-KR" altLang="en-US" dirty="0"/>
              <a:t>프로젝트 업무보고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업무보고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764636" y="3542601"/>
            <a:ext cx="2107578" cy="881810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업무보고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3902" y="1140715"/>
            <a:ext cx="116160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수행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시 팀원들의 일일보고 또는 주간보고를 등록하고 팀장과 댓글로 소통할 수 있는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10551699" y="494033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143428" y="1789166"/>
            <a:ext cx="8124160" cy="4584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일일보고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주간보고 선택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팀장은 팀원이 작성한 업무보고내용을 조회하고 간단한 댓글로 의견 제시가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팀장과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333375" y="495204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442537" y="494033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9818425" y="4424411"/>
            <a:ext cx="1109162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8709263" y="442441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4" idx="2"/>
            <a:endCxn id="4" idx="0"/>
          </p:cNvCxnSpPr>
          <p:nvPr/>
        </p:nvCxnSpPr>
        <p:spPr>
          <a:xfrm>
            <a:off x="9243878" y="3026681"/>
            <a:ext cx="574547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764636" y="2424517"/>
            <a:ext cx="958484" cy="602164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일일보고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9818425" y="2424517"/>
            <a:ext cx="958484" cy="602164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Noto Sans KR" panose="020B0600000101010101" charset="-127"/>
                <a:ea typeface="Noto Sans KR" panose="020B0600000101010101" charset="-127"/>
              </a:rPr>
              <a:t>주간보고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9818425" y="3026681"/>
            <a:ext cx="479242" cy="50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9818425" y="442441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986" y="3650399"/>
            <a:ext cx="544592" cy="50097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11089970" y="4151378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059" y="3650971"/>
            <a:ext cx="544592" cy="50097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7893043" y="4151950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88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7.7.11. </a:t>
            </a:r>
            <a:r>
              <a:rPr lang="ko-KR" altLang="en-US" dirty="0"/>
              <a:t>프로젝트 업무보고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업무보고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3" y="1680780"/>
            <a:ext cx="9291203" cy="4702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7771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7.7.11. </a:t>
            </a:r>
            <a:r>
              <a:rPr lang="ko-KR" altLang="en-US" dirty="0"/>
              <a:t>프로젝트 업무보고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업무보고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4" y="1584784"/>
            <a:ext cx="4656737" cy="5034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08" y="1584784"/>
            <a:ext cx="4662115" cy="50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387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3" y="1680780"/>
            <a:ext cx="8252211" cy="512807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7.12. </a:t>
            </a:r>
            <a:r>
              <a:rPr lang="ko-KR" altLang="en-US" dirty="0"/>
              <a:t>완료 프로젝트 목록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완료 프로젝트 목록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43358" y="1118256"/>
            <a:ext cx="4770426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완료된 프로젝트 정보를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619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/>
              <a:t>&gt; 7.8. </a:t>
            </a:r>
            <a:r>
              <a:rPr lang="ko-KR" altLang="en-US" dirty="0"/>
              <a:t>전체 게시판 </a:t>
            </a:r>
            <a:r>
              <a:rPr lang="en-US" altLang="ko-KR"/>
              <a:t>&gt; 7.8.1</a:t>
            </a:r>
            <a:r>
              <a:rPr lang="en-US" altLang="ko-KR" dirty="0"/>
              <a:t>. </a:t>
            </a:r>
            <a:r>
              <a:rPr lang="ko-KR" altLang="en-US" dirty="0"/>
              <a:t>공지사항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/>
              <a:t>공지사항 게시판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728" y="1925707"/>
            <a:ext cx="6339664" cy="4790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9984" y="1573861"/>
            <a:ext cx="34297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b="1" dirty="0">
                <a:latin typeface="Noto Sans KR"/>
                <a:ea typeface="Noto Sans KR"/>
              </a:rPr>
              <a:t>[</a:t>
            </a:r>
            <a:r>
              <a:rPr lang="ko-KR" altLang="en-US" b="1" dirty="0">
                <a:latin typeface="Noto Sans KR"/>
                <a:ea typeface="Noto Sans KR"/>
              </a:rPr>
              <a:t>기능</a:t>
            </a:r>
            <a:r>
              <a:rPr lang="en-US" altLang="ko-KR" b="1" dirty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>
                <a:latin typeface="Noto Sans KR"/>
                <a:ea typeface="Noto Sans KR"/>
              </a:rPr>
              <a:t>-    </a:t>
            </a:r>
            <a:r>
              <a:rPr lang="ko-KR" altLang="en-US">
                <a:latin typeface="Noto Sans KR"/>
                <a:ea typeface="Noto Sans KR"/>
              </a:rPr>
              <a:t>관리자 계정만 게시글 등록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>
                <a:latin typeface="Noto Sans KR"/>
                <a:ea typeface="Noto Sans KR"/>
              </a:rPr>
              <a:t>-    </a:t>
            </a:r>
            <a:r>
              <a:rPr lang="ko-KR" altLang="en-US">
                <a:latin typeface="Noto Sans KR"/>
                <a:ea typeface="Noto Sans KR"/>
              </a:rPr>
              <a:t>수정</a:t>
            </a:r>
            <a:r>
              <a:rPr lang="en-US" altLang="ko-KR">
                <a:latin typeface="Noto Sans KR"/>
                <a:ea typeface="Noto Sans KR"/>
              </a:rPr>
              <a:t>/</a:t>
            </a:r>
            <a:r>
              <a:rPr lang="ko-KR" altLang="en-US">
                <a:latin typeface="Noto Sans KR"/>
                <a:ea typeface="Noto Sans KR"/>
              </a:rPr>
              <a:t>삭제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>
                <a:latin typeface="Noto Sans KR"/>
                <a:ea typeface="Noto Sans KR"/>
              </a:rPr>
              <a:t>-    </a:t>
            </a:r>
            <a:r>
              <a:rPr lang="ko-KR" altLang="en-US">
                <a:latin typeface="Noto Sans KR"/>
                <a:ea typeface="Noto Sans KR"/>
              </a:rPr>
              <a:t>추천 기능</a:t>
            </a:r>
            <a:endParaRPr lang="ko-KR" altLang="en-US" dirty="0">
              <a:latin typeface="Noto Sans KR"/>
              <a:ea typeface="Noto Sans K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984" y="1235307"/>
            <a:ext cx="1024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Noto Sans KR"/>
                <a:ea typeface="Noto Sans KR"/>
              </a:rPr>
              <a:t>[</a:t>
            </a:r>
            <a:r>
              <a:rPr lang="ko-KR" altLang="en-US" b="1" dirty="0">
                <a:latin typeface="Noto Sans KR"/>
                <a:ea typeface="Noto Sans KR"/>
              </a:rPr>
              <a:t>개요</a:t>
            </a:r>
            <a:r>
              <a:rPr lang="en-US" altLang="ko-KR" b="1">
                <a:latin typeface="Noto Sans KR"/>
                <a:ea typeface="Noto Sans KR"/>
              </a:rPr>
              <a:t>] </a:t>
            </a:r>
            <a:r>
              <a:rPr lang="en-US" altLang="ko-KR">
                <a:latin typeface="Noto Sans KR"/>
                <a:ea typeface="Noto Sans KR"/>
              </a:rPr>
              <a:t>PMS </a:t>
            </a:r>
            <a:r>
              <a:rPr lang="ko-KR" altLang="en-US">
                <a:latin typeface="Noto Sans KR"/>
                <a:ea typeface="Noto Sans KR"/>
              </a:rPr>
              <a:t>시스템의 모든 회원들을 대상으로 하는 전체 공지 게시물을 등록</a:t>
            </a:r>
            <a:r>
              <a:rPr lang="en-US" altLang="ko-KR">
                <a:latin typeface="Noto Sans KR"/>
                <a:ea typeface="Noto Sans KR"/>
              </a:rPr>
              <a:t>/</a:t>
            </a:r>
            <a:r>
              <a:rPr lang="ko-KR" altLang="en-US">
                <a:latin typeface="Noto Sans KR"/>
                <a:ea typeface="Noto Sans KR"/>
              </a:rPr>
              <a:t>조회하는 게시판</a:t>
            </a:r>
            <a:endParaRPr lang="en-US" altLang="ko-KR" dirty="0"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8886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600000101010101" charset="-127"/>
                <a:ea typeface="Noto Sans KR" panose="020B0600000101010101" charset="-127"/>
              </a:rPr>
              <a:t>Development Environment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03. </a:t>
            </a: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600000101010101" charset="-127"/>
                <a:ea typeface="Noto Sans KR" panose="020B0600000101010101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5529511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7.8.2</a:t>
            </a:r>
            <a:r>
              <a:rPr lang="en-US" altLang="ko-KR" dirty="0"/>
              <a:t>. </a:t>
            </a:r>
            <a:r>
              <a:rPr lang="ko-KR" altLang="en-US" dirty="0"/>
              <a:t>이벤트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/>
              <a:t>이벤트 게시판</a:t>
            </a:r>
            <a:endParaRPr lang="en-US" altLang="ko-KR" dirty="0"/>
          </a:p>
        </p:txBody>
      </p:sp>
      <p:sp>
        <p:nvSpPr>
          <p:cNvPr id="55" name="TextBox 54"/>
          <p:cNvSpPr txBox="1"/>
          <p:nvPr/>
        </p:nvSpPr>
        <p:spPr>
          <a:xfrm>
            <a:off x="149984" y="1573861"/>
            <a:ext cx="34297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b="1" dirty="0">
                <a:latin typeface="Noto Sans KR"/>
                <a:ea typeface="Noto Sans KR"/>
              </a:rPr>
              <a:t>[</a:t>
            </a:r>
            <a:r>
              <a:rPr lang="ko-KR" altLang="en-US" b="1" dirty="0">
                <a:latin typeface="Noto Sans KR"/>
                <a:ea typeface="Noto Sans KR"/>
              </a:rPr>
              <a:t>기능</a:t>
            </a:r>
            <a:r>
              <a:rPr lang="en-US" altLang="ko-KR" b="1" dirty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dirty="0">
                <a:latin typeface="Noto Sans KR"/>
                <a:ea typeface="Noto Sans KR"/>
              </a:rPr>
              <a:t>-   </a:t>
            </a:r>
            <a:r>
              <a:rPr lang="ko-KR" altLang="en-US" dirty="0">
                <a:latin typeface="Noto Sans KR"/>
                <a:ea typeface="Noto Sans KR"/>
              </a:rPr>
              <a:t>회원 계정만 </a:t>
            </a:r>
            <a:r>
              <a:rPr lang="ko-KR" altLang="en-US" dirty="0" err="1">
                <a:latin typeface="Noto Sans KR"/>
                <a:ea typeface="Noto Sans KR"/>
              </a:rPr>
              <a:t>게시글</a:t>
            </a:r>
            <a:r>
              <a:rPr lang="ko-KR" altLang="en-US" dirty="0">
                <a:latin typeface="Noto Sans KR"/>
                <a:ea typeface="Noto Sans KR"/>
              </a:rPr>
              <a:t> 등록</a:t>
            </a:r>
            <a:endParaRPr lang="en-US" altLang="ko-KR" dirty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dirty="0">
                <a:latin typeface="Noto Sans KR"/>
                <a:ea typeface="Noto Sans KR"/>
              </a:rPr>
              <a:t>-</a:t>
            </a:r>
            <a:r>
              <a:rPr lang="ko-KR" altLang="en-US" dirty="0">
                <a:latin typeface="Noto Sans KR"/>
                <a:ea typeface="Noto Sans KR"/>
              </a:rPr>
              <a:t>   수정</a:t>
            </a:r>
            <a:r>
              <a:rPr lang="en-US" altLang="ko-KR" dirty="0">
                <a:latin typeface="Noto Sans KR"/>
                <a:ea typeface="Noto Sans KR"/>
              </a:rPr>
              <a:t>/</a:t>
            </a:r>
            <a:r>
              <a:rPr lang="ko-KR" altLang="en-US" dirty="0">
                <a:latin typeface="Noto Sans KR"/>
                <a:ea typeface="Noto Sans KR"/>
              </a:rPr>
              <a:t>삭제</a:t>
            </a:r>
            <a:endParaRPr lang="en-US" altLang="ko-KR" dirty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dirty="0">
                <a:latin typeface="Noto Sans KR"/>
                <a:ea typeface="Noto Sans KR"/>
              </a:rPr>
              <a:t>추천 기능</a:t>
            </a:r>
            <a:endParaRPr lang="en-US" altLang="ko-KR" dirty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dirty="0">
                <a:latin typeface="Noto Sans KR"/>
                <a:ea typeface="Noto Sans KR"/>
              </a:rPr>
              <a:t>댓글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984" y="1235307"/>
            <a:ext cx="1024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Noto Sans KR"/>
                <a:ea typeface="Noto Sans KR"/>
              </a:rPr>
              <a:t>[</a:t>
            </a:r>
            <a:r>
              <a:rPr lang="ko-KR" altLang="en-US" b="1" dirty="0">
                <a:latin typeface="Noto Sans KR"/>
                <a:ea typeface="Noto Sans KR"/>
              </a:rPr>
              <a:t>개요</a:t>
            </a:r>
            <a:r>
              <a:rPr lang="en-US" altLang="ko-KR" b="1" dirty="0">
                <a:latin typeface="Noto Sans KR"/>
                <a:ea typeface="Noto Sans KR"/>
              </a:rPr>
              <a:t>]  </a:t>
            </a:r>
            <a:r>
              <a:rPr lang="en-US" altLang="ko-KR" dirty="0">
                <a:latin typeface="Noto Sans KR"/>
                <a:ea typeface="Noto Sans KR"/>
              </a:rPr>
              <a:t>PMS </a:t>
            </a:r>
            <a:r>
              <a:rPr lang="ko-KR" altLang="en-US" dirty="0">
                <a:latin typeface="Noto Sans KR"/>
                <a:ea typeface="Noto Sans KR"/>
              </a:rPr>
              <a:t>시스템의 모든 회원들을 대상으로 하는 이벤트 관련 게시물을 등록</a:t>
            </a:r>
            <a:r>
              <a:rPr lang="en-US" altLang="ko-KR" dirty="0">
                <a:latin typeface="Noto Sans KR"/>
                <a:ea typeface="Noto Sans KR"/>
              </a:rPr>
              <a:t>/</a:t>
            </a:r>
            <a:r>
              <a:rPr lang="ko-KR" altLang="en-US" dirty="0">
                <a:latin typeface="Noto Sans KR"/>
                <a:ea typeface="Noto Sans KR"/>
              </a:rPr>
              <a:t>조회하는 게시판</a:t>
            </a:r>
            <a:endParaRPr lang="en-US" altLang="ko-KR" dirty="0">
              <a:latin typeface="Noto Sans KR"/>
              <a:ea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94" y="1900577"/>
            <a:ext cx="6115346" cy="4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3664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7.8.3</a:t>
            </a:r>
            <a:r>
              <a:rPr lang="en-US" altLang="ko-KR" dirty="0"/>
              <a:t>. </a:t>
            </a:r>
            <a:r>
              <a:rPr lang="ko-KR" altLang="en-US" dirty="0"/>
              <a:t>자유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/>
              <a:t>자유 게시판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84" y="1871185"/>
            <a:ext cx="6070754" cy="4702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9984" y="1573861"/>
            <a:ext cx="34297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b="1" dirty="0">
                <a:latin typeface="Noto Sans KR"/>
                <a:ea typeface="Noto Sans KR"/>
              </a:rPr>
              <a:t>[</a:t>
            </a:r>
            <a:r>
              <a:rPr lang="ko-KR" altLang="en-US" b="1" dirty="0">
                <a:latin typeface="Noto Sans KR"/>
                <a:ea typeface="Noto Sans KR"/>
              </a:rPr>
              <a:t>기능</a:t>
            </a:r>
            <a:r>
              <a:rPr lang="en-US" altLang="ko-KR" b="1" dirty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dirty="0">
                <a:latin typeface="Noto Sans KR"/>
                <a:ea typeface="Noto Sans KR"/>
              </a:rPr>
              <a:t>-   </a:t>
            </a:r>
            <a:r>
              <a:rPr lang="ko-KR" altLang="en-US" dirty="0">
                <a:latin typeface="Noto Sans KR"/>
                <a:ea typeface="Noto Sans KR"/>
              </a:rPr>
              <a:t>회원 계정만 </a:t>
            </a:r>
            <a:r>
              <a:rPr lang="ko-KR" altLang="en-US" dirty="0" err="1">
                <a:latin typeface="Noto Sans KR"/>
                <a:ea typeface="Noto Sans KR"/>
              </a:rPr>
              <a:t>게시글</a:t>
            </a:r>
            <a:r>
              <a:rPr lang="ko-KR" altLang="en-US" dirty="0">
                <a:latin typeface="Noto Sans KR"/>
                <a:ea typeface="Noto Sans KR"/>
              </a:rPr>
              <a:t> 등록</a:t>
            </a:r>
            <a:endParaRPr lang="en-US" altLang="ko-KR" dirty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dirty="0">
                <a:latin typeface="Noto Sans KR"/>
                <a:ea typeface="Noto Sans KR"/>
              </a:rPr>
              <a:t>-</a:t>
            </a:r>
            <a:r>
              <a:rPr lang="ko-KR" altLang="en-US" dirty="0">
                <a:latin typeface="Noto Sans KR"/>
                <a:ea typeface="Noto Sans KR"/>
              </a:rPr>
              <a:t>   수정</a:t>
            </a:r>
            <a:r>
              <a:rPr lang="en-US" altLang="ko-KR" dirty="0">
                <a:latin typeface="Noto Sans KR"/>
                <a:ea typeface="Noto Sans KR"/>
              </a:rPr>
              <a:t>/</a:t>
            </a:r>
            <a:r>
              <a:rPr lang="ko-KR" altLang="en-US" dirty="0">
                <a:latin typeface="Noto Sans KR"/>
                <a:ea typeface="Noto Sans KR"/>
              </a:rPr>
              <a:t>삭제</a:t>
            </a:r>
            <a:endParaRPr lang="en-US" altLang="ko-KR" dirty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dirty="0">
                <a:latin typeface="Noto Sans KR"/>
                <a:ea typeface="Noto Sans KR"/>
              </a:rPr>
              <a:t>추천 기능</a:t>
            </a:r>
            <a:endParaRPr lang="en-US" altLang="ko-KR" dirty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dirty="0">
                <a:latin typeface="Noto Sans KR"/>
                <a:ea typeface="Noto Sans KR"/>
              </a:rPr>
              <a:t>댓글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984" y="1235307"/>
            <a:ext cx="1024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Noto Sans KR"/>
                <a:ea typeface="Noto Sans KR"/>
              </a:rPr>
              <a:t>[</a:t>
            </a:r>
            <a:r>
              <a:rPr lang="ko-KR" altLang="en-US" b="1" dirty="0">
                <a:latin typeface="Noto Sans KR"/>
                <a:ea typeface="Noto Sans KR"/>
              </a:rPr>
              <a:t>개요</a:t>
            </a:r>
            <a:r>
              <a:rPr lang="en-US" altLang="ko-KR" b="1">
                <a:latin typeface="Noto Sans KR"/>
                <a:ea typeface="Noto Sans KR"/>
              </a:rPr>
              <a:t>] </a:t>
            </a:r>
            <a:r>
              <a:rPr lang="en-US" altLang="ko-KR">
                <a:latin typeface="Noto Sans KR"/>
                <a:ea typeface="Noto Sans KR"/>
              </a:rPr>
              <a:t>PMS </a:t>
            </a:r>
            <a:r>
              <a:rPr lang="ko-KR" altLang="en-US">
                <a:latin typeface="Noto Sans KR"/>
                <a:ea typeface="Noto Sans KR"/>
              </a:rPr>
              <a:t>시스템의 모든 회원들을 대상으로 하여 자유롭게 게시물을 등록</a:t>
            </a:r>
            <a:r>
              <a:rPr lang="en-US" altLang="ko-KR">
                <a:latin typeface="Noto Sans KR"/>
                <a:ea typeface="Noto Sans KR"/>
              </a:rPr>
              <a:t>/</a:t>
            </a:r>
            <a:r>
              <a:rPr lang="ko-KR" altLang="en-US">
                <a:latin typeface="Noto Sans KR"/>
                <a:ea typeface="Noto Sans KR"/>
              </a:rPr>
              <a:t>조회하는 게시판</a:t>
            </a:r>
            <a:endParaRPr lang="en-US" altLang="ko-KR" dirty="0"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7077940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7.8.4</a:t>
            </a:r>
            <a:r>
              <a:rPr lang="en-US" altLang="ko-KR" dirty="0"/>
              <a:t>. Q&amp;A </a:t>
            </a:r>
            <a:r>
              <a:rPr lang="ko-KR" altLang="en-US" dirty="0"/>
              <a:t>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en-US" altLang="ko-KR" dirty="0"/>
              <a:t>Q&amp;A </a:t>
            </a:r>
            <a:r>
              <a:rPr lang="ko-KR" altLang="en-US" dirty="0"/>
              <a:t>게시판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900" y="1854762"/>
            <a:ext cx="6251204" cy="4837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9984" y="1573861"/>
            <a:ext cx="34297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b="1" dirty="0">
                <a:latin typeface="Noto Sans KR"/>
                <a:ea typeface="Noto Sans KR"/>
              </a:rPr>
              <a:t>[</a:t>
            </a:r>
            <a:r>
              <a:rPr lang="ko-KR" altLang="en-US" b="1" dirty="0">
                <a:latin typeface="Noto Sans KR"/>
                <a:ea typeface="Noto Sans KR"/>
              </a:rPr>
              <a:t>기능</a:t>
            </a:r>
            <a:r>
              <a:rPr lang="en-US" altLang="ko-KR" b="1" dirty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dirty="0">
                <a:latin typeface="Noto Sans KR"/>
                <a:ea typeface="Noto Sans KR"/>
              </a:rPr>
              <a:t>-   </a:t>
            </a:r>
            <a:r>
              <a:rPr lang="ko-KR" altLang="en-US" dirty="0">
                <a:latin typeface="Noto Sans KR"/>
                <a:ea typeface="Noto Sans KR"/>
              </a:rPr>
              <a:t>회원 계정만 </a:t>
            </a:r>
            <a:r>
              <a:rPr lang="ko-KR" altLang="en-US" dirty="0" err="1">
                <a:latin typeface="Noto Sans KR"/>
                <a:ea typeface="Noto Sans KR"/>
              </a:rPr>
              <a:t>게시글</a:t>
            </a:r>
            <a:r>
              <a:rPr lang="ko-KR" altLang="en-US" dirty="0">
                <a:latin typeface="Noto Sans KR"/>
                <a:ea typeface="Noto Sans KR"/>
              </a:rPr>
              <a:t> 등록</a:t>
            </a:r>
            <a:endParaRPr lang="en-US" altLang="ko-KR" dirty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dirty="0">
                <a:latin typeface="Noto Sans KR"/>
                <a:ea typeface="Noto Sans KR"/>
              </a:rPr>
              <a:t>-</a:t>
            </a:r>
            <a:r>
              <a:rPr lang="ko-KR" altLang="en-US" dirty="0">
                <a:latin typeface="Noto Sans KR"/>
                <a:ea typeface="Noto Sans KR"/>
              </a:rPr>
              <a:t>   수정</a:t>
            </a:r>
            <a:r>
              <a:rPr lang="en-US" altLang="ko-KR" dirty="0">
                <a:latin typeface="Noto Sans KR"/>
                <a:ea typeface="Noto Sans KR"/>
              </a:rPr>
              <a:t>/</a:t>
            </a:r>
            <a:r>
              <a:rPr lang="ko-KR" altLang="en-US" dirty="0">
                <a:latin typeface="Noto Sans KR"/>
                <a:ea typeface="Noto Sans KR"/>
              </a:rPr>
              <a:t>삭제</a:t>
            </a:r>
            <a:endParaRPr lang="en-US" altLang="ko-KR" dirty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dirty="0">
                <a:latin typeface="Noto Sans KR"/>
                <a:ea typeface="Noto Sans KR"/>
              </a:rPr>
              <a:t>추천 기능</a:t>
            </a:r>
            <a:endParaRPr lang="en-US" altLang="ko-KR" dirty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dirty="0">
                <a:latin typeface="Noto Sans KR"/>
                <a:ea typeface="Noto Sans KR"/>
              </a:rPr>
              <a:t>댓글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984" y="1235307"/>
            <a:ext cx="1024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Noto Sans KR"/>
                <a:ea typeface="Noto Sans KR"/>
              </a:rPr>
              <a:t>[</a:t>
            </a:r>
            <a:r>
              <a:rPr lang="ko-KR" altLang="en-US" b="1" dirty="0">
                <a:latin typeface="Noto Sans KR"/>
                <a:ea typeface="Noto Sans KR"/>
              </a:rPr>
              <a:t>개요</a:t>
            </a:r>
            <a:r>
              <a:rPr lang="en-US" altLang="ko-KR" b="1">
                <a:latin typeface="Noto Sans KR"/>
                <a:ea typeface="Noto Sans KR"/>
              </a:rPr>
              <a:t>] </a:t>
            </a:r>
            <a:r>
              <a:rPr lang="en-US" altLang="ko-KR">
                <a:latin typeface="Noto Sans KR"/>
                <a:ea typeface="Noto Sans KR"/>
              </a:rPr>
              <a:t>PMS </a:t>
            </a:r>
            <a:r>
              <a:rPr lang="ko-KR" altLang="en-US">
                <a:latin typeface="Noto Sans KR"/>
                <a:ea typeface="Noto Sans KR"/>
              </a:rPr>
              <a:t>시스템의 모든 회원들을 대상으로 하는 수업 내용 관련 </a:t>
            </a:r>
            <a:r>
              <a:rPr lang="en-US" altLang="ko-KR">
                <a:latin typeface="Noto Sans KR"/>
                <a:ea typeface="Noto Sans KR"/>
              </a:rPr>
              <a:t>Q&amp;A </a:t>
            </a:r>
            <a:r>
              <a:rPr lang="ko-KR" altLang="en-US">
                <a:latin typeface="Noto Sans KR"/>
                <a:ea typeface="Noto Sans KR"/>
              </a:rPr>
              <a:t>게시물을 등록</a:t>
            </a:r>
            <a:r>
              <a:rPr lang="en-US" altLang="ko-KR">
                <a:latin typeface="Noto Sans KR"/>
                <a:ea typeface="Noto Sans KR"/>
              </a:rPr>
              <a:t>/</a:t>
            </a:r>
            <a:r>
              <a:rPr lang="ko-KR" altLang="en-US">
                <a:latin typeface="Noto Sans KR"/>
                <a:ea typeface="Noto Sans KR"/>
              </a:rPr>
              <a:t>조회하는 게시판</a:t>
            </a:r>
            <a:endParaRPr lang="en-US" altLang="ko-KR" dirty="0"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293502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255076" y="1164033"/>
            <a:ext cx="9769969" cy="22282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공통 </a:t>
            </a:r>
            <a:r>
              <a:rPr lang="en-US" altLang="ko-KR" dirty="0"/>
              <a:t>- </a:t>
            </a:r>
            <a:r>
              <a:rPr lang="ko-KR" altLang="en-US" dirty="0"/>
              <a:t>게시판 프로세스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54385" y="3561136"/>
            <a:ext cx="5816758" cy="31469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80094" y="3561136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자유 </a:t>
            </a:r>
            <a:r>
              <a:rPr lang="en-US" altLang="ko-KR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12" y="4745186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작성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467090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29106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015072" y="4489987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67090" y="5603739"/>
            <a:ext cx="1063734" cy="25558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입력</a:t>
            </a:r>
            <a:endParaRPr lang="en-US" altLang="ko-KR" sz="12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67090" y="5986617"/>
            <a:ext cx="1063734" cy="2524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34108" y="5603739"/>
            <a:ext cx="944541" cy="2477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삭제</a:t>
            </a:r>
            <a:endParaRPr lang="en-US" altLang="ko-KR" sz="1200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983" y="5092181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 panose="020B0600000101010101" charset="-127"/>
                <a:ea typeface="Noto Sans KR" panose="020B0600000101010101" charset="-127"/>
              </a:rPr>
              <a:t>* java Bean validation </a:t>
            </a:r>
            <a:r>
              <a:rPr lang="ko-KR" altLang="en-US" sz="1100">
                <a:latin typeface="Noto Sans KR" panose="020B0600000101010101" charset="-127"/>
                <a:ea typeface="Noto Sans KR" panose="020B0600000101010101" charset="-127"/>
              </a:rPr>
              <a:t>사용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3638" y="6291061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>
                <a:latin typeface="Noto Sans KR" panose="020B0600000101010101" charset="-127"/>
                <a:ea typeface="Noto Sans KR" panose="020B0600000101010101" charset="-127"/>
              </a:rPr>
              <a:t>중복 추천 검사 </a:t>
            </a:r>
            <a:r>
              <a:rPr lang="en-US" altLang="ko-KR" sz="110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>
                <a:latin typeface="Noto Sans KR" panose="020B0600000101010101" charset="-127"/>
                <a:ea typeface="Noto Sans KR" panose="020B0600000101010101" charset="-127"/>
              </a:rPr>
              <a:t>조회수 증가 </a:t>
            </a:r>
          </a:p>
          <a:p>
            <a:pPr lvl="0">
              <a:defRPr/>
            </a:pPr>
            <a:endParaRPr lang="ko-KR" altLang="en-US" sz="10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45730" y="2453149"/>
            <a:ext cx="1078918" cy="33260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 작성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149779" y="203386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sz="12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044189" y="2003432"/>
            <a:ext cx="1063734" cy="33382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 </a:t>
            </a:r>
            <a:r>
              <a:rPr lang="en-US" altLang="ko-KR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endParaRPr lang="en-US" altLang="ko-KR" sz="12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93964" y="2375427"/>
            <a:ext cx="22279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관리자 계정으로 접속 시 가능 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731306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612000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57308" y="2422594"/>
            <a:ext cx="2247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조회수 증가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772296" y="1173110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083121" y="3548647"/>
            <a:ext cx="5936281" cy="3168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044189" y="3549005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3753314" y="5727631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753314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407830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34020" y="2836864"/>
            <a:ext cx="32222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>
                <a:latin typeface="Noto Sans KR" panose="020B0600000101010101" charset="-127"/>
                <a:ea typeface="Noto Sans KR" panose="020B0600000101010101" charset="-127"/>
              </a:rPr>
              <a:t>관리자 계정으로 접속 시 가능</a:t>
            </a:r>
            <a:endParaRPr lang="en-US" altLang="ko-KR" sz="110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100">
                <a:latin typeface="Noto Sans KR" panose="020B0600000101010101" charset="-127"/>
                <a:ea typeface="Noto Sans KR" panose="020B0600000101010101" charset="-127"/>
              </a:rPr>
              <a:t>* java Bean validation </a:t>
            </a:r>
            <a:r>
              <a:rPr lang="ko-KR" altLang="en-US" sz="1100">
                <a:latin typeface="Noto Sans KR" panose="020B0600000101010101" charset="-127"/>
                <a:ea typeface="Noto Sans KR" panose="020B0600000101010101" charset="-127"/>
              </a:rPr>
              <a:t>사용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304929" y="4656591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 작성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443107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705123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1" name="직선 화살표 연결선 22"/>
          <p:cNvCxnSpPr/>
          <p:nvPr/>
        </p:nvCxnSpPr>
        <p:spPr>
          <a:xfrm>
            <a:off x="8991089" y="4401392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443107" y="5515144"/>
            <a:ext cx="1063734" cy="25558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 입력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0810125" y="5515144"/>
            <a:ext cx="944541" cy="2477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 삭제</a:t>
            </a:r>
          </a:p>
        </p:txBody>
      </p:sp>
      <p:sp>
        <p:nvSpPr>
          <p:cNvPr id="76" name="TextBox 28"/>
          <p:cNvSpPr txBox="1"/>
          <p:nvPr/>
        </p:nvSpPr>
        <p:spPr>
          <a:xfrm>
            <a:off x="6096000" y="5003586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 panose="020B0600000101010101" charset="-127"/>
                <a:ea typeface="Noto Sans KR" panose="020B0600000101010101" charset="-127"/>
              </a:rPr>
              <a:t>* java Bean validation </a:t>
            </a:r>
            <a:r>
              <a:rPr lang="ko-KR" altLang="en-US" sz="1100">
                <a:latin typeface="Noto Sans KR" panose="020B0600000101010101" charset="-127"/>
                <a:ea typeface="Noto Sans KR" panose="020B0600000101010101" charset="-127"/>
              </a:rPr>
              <a:t>사용</a:t>
            </a:r>
          </a:p>
        </p:txBody>
      </p:sp>
      <p:sp>
        <p:nvSpPr>
          <p:cNvPr id="77" name="TextBox 29"/>
          <p:cNvSpPr txBox="1"/>
          <p:nvPr/>
        </p:nvSpPr>
        <p:spPr>
          <a:xfrm>
            <a:off x="8317034" y="6202466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>
                <a:latin typeface="Noto Sans KR" panose="020B0600000101010101" charset="-127"/>
                <a:ea typeface="Noto Sans KR" panose="020B0600000101010101" charset="-127"/>
              </a:rPr>
              <a:t>중복 추천 검사 </a:t>
            </a:r>
            <a:r>
              <a:rPr lang="en-US" altLang="ko-KR" sz="110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>
                <a:latin typeface="Noto Sans KR" panose="020B0600000101010101" charset="-127"/>
                <a:ea typeface="Noto Sans KR" panose="020B0600000101010101" charset="-127"/>
              </a:rPr>
              <a:t>조회수 증가 </a:t>
            </a:r>
          </a:p>
          <a:p>
            <a:pPr lvl="0">
              <a:defRPr/>
            </a:pPr>
            <a:endParaRPr lang="ko-KR" altLang="en-US" sz="100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8" name="직선 화살표 연결선 47"/>
          <p:cNvCxnSpPr/>
          <p:nvPr/>
        </p:nvCxnSpPr>
        <p:spPr>
          <a:xfrm>
            <a:off x="9729331" y="5639036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48"/>
          <p:cNvCxnSpPr/>
          <p:nvPr/>
        </p:nvCxnSpPr>
        <p:spPr>
          <a:xfrm>
            <a:off x="9729331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49"/>
          <p:cNvCxnSpPr/>
          <p:nvPr/>
        </p:nvCxnSpPr>
        <p:spPr>
          <a:xfrm>
            <a:off x="7383847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443107" y="5867786"/>
            <a:ext cx="1063734" cy="2524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442" y="1514485"/>
            <a:ext cx="887815" cy="87808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7" y="3824404"/>
            <a:ext cx="887815" cy="87808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02" y="3737584"/>
            <a:ext cx="887815" cy="8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439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err="1"/>
              <a:t>게시글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306" y="1720689"/>
            <a:ext cx="3110647" cy="45157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9889" y="1771741"/>
            <a:ext cx="883211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POST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요청으로 전송된 입력 값을 검증하고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문제가 있을 시 해당되는 에러 메시지를 화면에 표시하는 동작 원리 </a:t>
            </a:r>
          </a:p>
          <a:p>
            <a:pPr lvl="0">
              <a:defRPr/>
            </a:pP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	    </a:t>
            </a:r>
          </a:p>
        </p:txBody>
      </p:sp>
      <p:sp>
        <p:nvSpPr>
          <p:cNvPr id="47" name="타원 46"/>
          <p:cNvSpPr/>
          <p:nvPr/>
        </p:nvSpPr>
        <p:spPr>
          <a:xfrm>
            <a:off x="1332375" y="2738266"/>
            <a:ext cx="1228013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268329" y="5335594"/>
            <a:ext cx="1228012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336561" y="3078110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@Valid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14441" y="3002169"/>
            <a:ext cx="7101348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▶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Controller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에서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POST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요청을 받았을 때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해당 요청 값들로 구성된 객체를 검증하는 </a:t>
            </a:r>
            <a:r>
              <a:rPr lang="ko-KR" altLang="en-US" sz="1300" dirty="0" err="1">
                <a:latin typeface="Noto Sans KR" panose="020B0600000101010101" charset="-127"/>
                <a:ea typeface="Noto Sans KR" panose="020B0600000101010101" charset="-127"/>
              </a:rPr>
              <a:t>어노테이션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  <a:p>
            <a:pPr lvl="0">
              <a:defRPr/>
            </a:pP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▶  각 필드의 입력 값이 정해진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Validation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규칙을 따르는지 판단</a:t>
            </a:r>
          </a:p>
          <a:p>
            <a:pPr lvl="0">
              <a:defRPr/>
            </a:pP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▷ </a:t>
            </a:r>
            <a:r>
              <a:rPr lang="ko-KR" altLang="en-US" sz="1300" dirty="0" err="1">
                <a:latin typeface="Noto Sans KR" panose="020B0600000101010101" charset="-127"/>
                <a:ea typeface="Noto Sans KR" panose="020B0600000101010101" charset="-127"/>
              </a:rPr>
              <a:t>파라미터로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 오는 값들을 객체로 받아올 수 있는데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300" dirty="0" err="1">
                <a:latin typeface="Noto Sans KR" panose="020B0600000101010101" charset="-127"/>
                <a:ea typeface="Noto Sans KR" panose="020B0600000101010101" charset="-127"/>
              </a:rPr>
              <a:t>파라미터명과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 err="1">
                <a:latin typeface="Noto Sans KR" panose="020B0600000101010101" charset="-127"/>
                <a:ea typeface="Noto Sans KR" panose="020B0600000101010101" charset="-127"/>
              </a:rPr>
              <a:t>필드명이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 같으면 자동으로 매핑</a:t>
            </a:r>
          </a:p>
          <a:p>
            <a:pPr lvl="0">
              <a:defRPr/>
            </a:pP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▶ 검증 대상 객체와 검증 결과에 대한 정보를 담고 있는 객체</a:t>
            </a:r>
          </a:p>
          <a:p>
            <a:pPr lvl="0">
              <a:defRPr/>
            </a:pPr>
            <a:endParaRPr lang="en-US" altLang="ko-KR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▶ </a:t>
            </a:r>
            <a:r>
              <a:rPr lang="en-US" altLang="ko-KR" sz="1300" dirty="0" err="1">
                <a:latin typeface="Noto Sans KR" panose="020B0600000101010101" charset="-127"/>
                <a:ea typeface="Noto Sans KR" panose="020B0600000101010101" charset="-127"/>
              </a:rPr>
              <a:t>bindingResult.hasErrors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()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값이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True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이면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3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 작성하는 페이지로 이동</a:t>
            </a:r>
          </a:p>
          <a:p>
            <a:pPr lvl="0">
              <a:defRPr/>
            </a:pP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27417" y="4032002"/>
            <a:ext cx="1582497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@ModelAttribute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327417" y="4844428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BindingResult </a:t>
            </a:r>
          </a:p>
        </p:txBody>
      </p:sp>
    </p:spTree>
    <p:extLst>
      <p:ext uri="{BB962C8B-B14F-4D97-AF65-F5344CB8AC3E}">
        <p14:creationId xmlns:p14="http://schemas.microsoft.com/office/powerpoint/2010/main" val="32253484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게시글</a:t>
            </a:r>
            <a:r>
              <a:rPr lang="ko-KR" altLang="en-US" dirty="0"/>
              <a:t> 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33" y="1601591"/>
            <a:ext cx="7763582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-210" r="-520"/>
          <a:stretch>
            <a:fillRect/>
          </a:stretch>
        </p:blipFill>
        <p:spPr>
          <a:xfrm>
            <a:off x="74018" y="3262920"/>
            <a:ext cx="7665155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57840" y="2034942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로그인 한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52534" y="3582781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로그인 안 한 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361" y="4982018"/>
            <a:ext cx="4749392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세션에 담겨 있는 로그인 정보 불러옴</a:t>
            </a:r>
          </a:p>
          <a:p>
            <a:pPr lvl="0">
              <a:defRPr/>
            </a:pPr>
            <a:endParaRPr lang="en-US" altLang="ko-KR" sz="1600" b="1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  <a:p>
            <a:pPr lvl="0">
              <a:defRPr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	    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470785" y="5429578"/>
            <a:ext cx="666045" cy="395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8142" y="5241900"/>
            <a:ext cx="68938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게시물의 글 번호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>
                <a:latin typeface="Noto Sans KR" panose="020B0600000101010101" charset="-127"/>
                <a:ea typeface="Noto Sans KR" panose="020B0600000101010101" charset="-127"/>
              </a:rPr>
              <a:t>pk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로 작성자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ID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를 갖고 와서 작성자와 </a:t>
            </a:r>
            <a:r>
              <a:rPr lang="ko-KR" altLang="en-US" sz="1600" dirty="0" err="1">
                <a:latin typeface="Noto Sans KR" panose="020B0600000101010101" charset="-127"/>
                <a:ea typeface="Noto Sans KR" panose="020B0600000101010101" charset="-127"/>
              </a:rPr>
              <a:t>접속자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비교</a:t>
            </a:r>
          </a:p>
          <a:p>
            <a:pPr lvl="0">
              <a:defRPr/>
            </a:pP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결과 값에 따라 로그인한 계정에만 수정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삭제 버튼 보임</a:t>
            </a:r>
          </a:p>
          <a:p>
            <a:pPr lvl="0">
              <a:defRPr/>
            </a:pP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92181" y="1588206"/>
            <a:ext cx="4128818" cy="1369356"/>
          </a:xfrm>
          <a:prstGeom prst="rect">
            <a:avLst/>
          </a:prstGeom>
        </p:spPr>
      </p:pic>
      <p:cxnSp>
        <p:nvCxnSpPr>
          <p:cNvPr id="19" name="직선 화살표 연결선 36"/>
          <p:cNvCxnSpPr/>
          <p:nvPr/>
        </p:nvCxnSpPr>
        <p:spPr>
          <a:xfrm rot="16200000" flipV="1">
            <a:off x="8929050" y="2931904"/>
            <a:ext cx="537945" cy="1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 rot="5400000">
            <a:off x="6085916" y="2780136"/>
            <a:ext cx="886046" cy="11074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 rot="10800000" flipV="1">
            <a:off x="6523400" y="3217623"/>
            <a:ext cx="2691367" cy="11073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639859" y="3016578"/>
            <a:ext cx="1966029" cy="89880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 삭제 후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게시판 첫 화면으로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페이지 이동 </a:t>
            </a:r>
          </a:p>
        </p:txBody>
      </p:sp>
    </p:spTree>
    <p:extLst>
      <p:ext uri="{BB962C8B-B14F-4D97-AF65-F5344CB8AC3E}">
        <p14:creationId xmlns:p14="http://schemas.microsoft.com/office/powerpoint/2010/main" val="1874274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게시글</a:t>
            </a:r>
            <a:r>
              <a:rPr lang="ko-KR" altLang="en-US" dirty="0"/>
              <a:t> 추천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3703" y="1220343"/>
            <a:ext cx="5173338" cy="1695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04559" y="2977897"/>
            <a:ext cx="5173337" cy="14954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7769" y="1979434"/>
            <a:ext cx="4896531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		</a:t>
            </a:r>
            <a:r>
              <a:rPr lang="en-US" altLang="ko-KR" sz="1600" b="1" dirty="0">
                <a:latin typeface="Noto Sans KR"/>
                <a:ea typeface="Noto Sans KR"/>
              </a:rPr>
              <a:t>Ajax </a:t>
            </a:r>
            <a:r>
              <a:rPr lang="ko-KR" altLang="en-US" sz="1600" b="1" dirty="0">
                <a:latin typeface="Noto Sans KR"/>
                <a:ea typeface="Noto Sans KR"/>
              </a:rPr>
              <a:t>활용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Controller</a:t>
            </a:r>
            <a:r>
              <a:rPr lang="ko-KR" altLang="en-US" sz="1600" b="1" dirty="0">
                <a:latin typeface="Noto Sans KR"/>
                <a:ea typeface="Noto Sans KR"/>
              </a:rPr>
              <a:t>에 추천 하려는 </a:t>
            </a:r>
            <a:r>
              <a:rPr lang="ko-KR" altLang="en-US" sz="1600" b="1" dirty="0" err="1">
                <a:latin typeface="Noto Sans KR"/>
                <a:ea typeface="Noto Sans KR"/>
              </a:rPr>
              <a:t>게시글의</a:t>
            </a:r>
            <a:r>
              <a:rPr lang="ko-KR" altLang="en-US" sz="1600" b="1" dirty="0">
                <a:latin typeface="Noto Sans KR"/>
                <a:ea typeface="Noto Sans KR"/>
              </a:rPr>
              <a:t> </a:t>
            </a:r>
            <a:r>
              <a:rPr lang="en-US" altLang="ko-KR" sz="1600" b="1" dirty="0">
                <a:latin typeface="Noto Sans KR"/>
                <a:ea typeface="Noto Sans KR"/>
              </a:rPr>
              <a:t> </a:t>
            </a:r>
            <a:r>
              <a:rPr lang="ko-KR" altLang="en-US" sz="1600" b="1" dirty="0">
                <a:latin typeface="Noto Sans KR"/>
                <a:ea typeface="Noto Sans KR"/>
              </a:rPr>
              <a:t>글 번호</a:t>
            </a:r>
            <a:r>
              <a:rPr lang="en-US" altLang="ko-KR" sz="1600" b="1" dirty="0">
                <a:latin typeface="Noto Sans KR"/>
                <a:ea typeface="Noto Sans KR"/>
              </a:rPr>
              <a:t>(</a:t>
            </a:r>
            <a:r>
              <a:rPr lang="en-US" altLang="ko-KR" sz="1600" b="1" dirty="0" err="1">
                <a:latin typeface="Noto Sans KR"/>
                <a:ea typeface="Noto Sans KR"/>
              </a:rPr>
              <a:t>pk</a:t>
            </a:r>
            <a:r>
              <a:rPr lang="en-US" altLang="ko-KR" sz="1600" b="1" dirty="0">
                <a:latin typeface="Noto Sans KR"/>
                <a:ea typeface="Noto Sans KR"/>
              </a:rPr>
              <a:t>)</a:t>
            </a:r>
            <a:r>
              <a:rPr lang="ko-KR" altLang="en-US" sz="1600" b="1" dirty="0">
                <a:latin typeface="Noto Sans KR"/>
                <a:ea typeface="Noto Sans KR"/>
              </a:rPr>
              <a:t> 전달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	</a:t>
            </a:r>
            <a:r>
              <a:rPr lang="ko-KR" altLang="en-US" sz="1600" b="1" dirty="0" err="1">
                <a:latin typeface="Noto Sans KR"/>
                <a:ea typeface="Noto Sans KR"/>
              </a:rPr>
              <a:t>추천자</a:t>
            </a:r>
            <a:r>
              <a:rPr lang="ko-KR" altLang="en-US" sz="1600" b="1" dirty="0">
                <a:latin typeface="Noto Sans KR"/>
                <a:ea typeface="Noto Sans KR"/>
              </a:rPr>
              <a:t> 목록에 있는지 확인 </a:t>
            </a:r>
            <a:r>
              <a:rPr lang="en-US" altLang="ko-KR" sz="1600" b="1" dirty="0">
                <a:latin typeface="Noto Sans KR"/>
                <a:ea typeface="Noto Sans KR"/>
              </a:rPr>
              <a:t>(</a:t>
            </a:r>
            <a:r>
              <a:rPr lang="ko-KR" altLang="en-US" sz="1600" b="1" dirty="0">
                <a:latin typeface="Noto Sans KR"/>
                <a:ea typeface="Noto Sans KR"/>
              </a:rPr>
              <a:t>중복 방지</a:t>
            </a:r>
            <a:r>
              <a:rPr lang="en-US" altLang="ko-KR" sz="1600" b="1" dirty="0">
                <a:latin typeface="Noto Sans KR"/>
                <a:ea typeface="Noto Sans KR"/>
              </a:rPr>
              <a:t>)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	</a:t>
            </a:r>
            <a:r>
              <a:rPr lang="ko-KR" altLang="en-US" sz="1600" b="1" dirty="0">
                <a:latin typeface="Noto Sans KR"/>
                <a:ea typeface="Noto Sans KR"/>
              </a:rPr>
              <a:t>중복 </a:t>
            </a:r>
            <a:r>
              <a:rPr lang="en-US" altLang="ko-KR" sz="1600" b="1" dirty="0">
                <a:latin typeface="Noto Sans KR"/>
                <a:ea typeface="Noto Sans KR"/>
              </a:rPr>
              <a:t>X		   </a:t>
            </a:r>
            <a:r>
              <a:rPr lang="ko-KR" altLang="en-US" sz="1600" b="1" dirty="0">
                <a:latin typeface="Noto Sans KR"/>
                <a:ea typeface="Noto Sans KR"/>
              </a:rPr>
              <a:t>중복 </a:t>
            </a:r>
            <a:r>
              <a:rPr lang="en-US" altLang="ko-KR" sz="1600" b="1" dirty="0">
                <a:latin typeface="Noto Sans KR"/>
                <a:ea typeface="Noto Sans KR"/>
              </a:rPr>
              <a:t>0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추천 </a:t>
            </a:r>
            <a:r>
              <a:rPr lang="en-US" altLang="ko-KR" sz="1600" b="1" dirty="0">
                <a:latin typeface="Noto Sans KR"/>
                <a:ea typeface="Noto Sans KR"/>
              </a:rPr>
              <a:t>INSERT</a:t>
            </a:r>
          </a:p>
          <a:p>
            <a:pPr marL="342900" lvl="0" indent="-342900">
              <a:buAutoNum type="arabicParenR"/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추천 </a:t>
            </a:r>
            <a:r>
              <a:rPr lang="en-US" altLang="ko-KR" sz="1600" b="1" dirty="0">
                <a:latin typeface="Noto Sans KR"/>
                <a:ea typeface="Noto Sans KR"/>
              </a:rPr>
              <a:t>UPDATE</a:t>
            </a:r>
          </a:p>
          <a:p>
            <a:pPr marL="342900" lvl="0" indent="-342900">
              <a:buAutoNum type="arabicParenR"/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 b="1">
                <a:latin typeface="Noto Sans KR"/>
                <a:ea typeface="Noto Sans KR"/>
              </a:rPr>
              <a:t>추천 </a:t>
            </a:r>
            <a:r>
              <a:rPr lang="en-US" altLang="ko-KR" sz="1600" b="1">
                <a:latin typeface="Noto Sans KR"/>
                <a:ea typeface="Noto Sans KR"/>
              </a:rPr>
              <a:t>SELECT</a:t>
            </a: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sz="1400" dirty="0">
              <a:latin typeface="Noto Sans KR"/>
              <a:ea typeface="Noto Sans KR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8915848" y="2883261"/>
            <a:ext cx="1" cy="40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8200807" y="3954046"/>
            <a:ext cx="352544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230998" y="3954046"/>
            <a:ext cx="291945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5719" y="1138737"/>
            <a:ext cx="2072819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13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" y="1107439"/>
            <a:ext cx="8086165" cy="561943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댓글 등록</a:t>
            </a:r>
            <a:r>
              <a:rPr lang="en-US" altLang="ko-KR" dirty="0"/>
              <a:t>/</a:t>
            </a:r>
            <a:r>
              <a:rPr lang="ko-KR" altLang="en-US" dirty="0"/>
              <a:t>댓글 삭제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2725" y="3481907"/>
            <a:ext cx="5154144" cy="145676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297288" y="5681432"/>
            <a:ext cx="1290850" cy="47691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48"/>
          <p:cNvCxnSpPr/>
          <p:nvPr/>
        </p:nvCxnSpPr>
        <p:spPr>
          <a:xfrm rot="16200000" flipV="1">
            <a:off x="8973203" y="5918705"/>
            <a:ext cx="1176558" cy="2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선 16"/>
          <p:cNvCxnSpPr/>
          <p:nvPr/>
        </p:nvCxnSpPr>
        <p:spPr>
          <a:xfrm flipV="1">
            <a:off x="7243541" y="6508168"/>
            <a:ext cx="2319125" cy="3377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952691" y="6284951"/>
            <a:ext cx="1290850" cy="47691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5006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답글 등록</a:t>
            </a:r>
            <a:r>
              <a:rPr lang="en-US" altLang="ko-KR" dirty="0"/>
              <a:t>/</a:t>
            </a:r>
            <a:r>
              <a:rPr lang="ko-KR" altLang="en-US" dirty="0"/>
              <a:t>답글 삭제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72" y="1102569"/>
            <a:ext cx="8385243" cy="2382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860" y="3484572"/>
            <a:ext cx="5505855" cy="334250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633164" y="6494480"/>
            <a:ext cx="1199551" cy="36352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91221" y="3258863"/>
            <a:ext cx="826405" cy="62349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167" y="3004225"/>
            <a:ext cx="3261833" cy="1132771"/>
          </a:xfrm>
          <a:prstGeom prst="rect">
            <a:avLst/>
          </a:prstGeom>
        </p:spPr>
      </p:pic>
      <p:cxnSp>
        <p:nvCxnSpPr>
          <p:cNvPr id="11" name="선 16"/>
          <p:cNvCxnSpPr/>
          <p:nvPr/>
        </p:nvCxnSpPr>
        <p:spPr>
          <a:xfrm>
            <a:off x="8304423" y="4524375"/>
            <a:ext cx="1941675" cy="0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48"/>
          <p:cNvCxnSpPr/>
          <p:nvPr/>
        </p:nvCxnSpPr>
        <p:spPr>
          <a:xfrm flipH="1" flipV="1">
            <a:off x="10246098" y="3882360"/>
            <a:ext cx="2802" cy="642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선 16"/>
          <p:cNvCxnSpPr/>
          <p:nvPr/>
        </p:nvCxnSpPr>
        <p:spPr>
          <a:xfrm flipH="1" flipV="1">
            <a:off x="8301621" y="3931904"/>
            <a:ext cx="1377" cy="587265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96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436" y="3481865"/>
            <a:ext cx="140546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학원 내 모든 </a:t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강의실 조회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0837" y="3601672"/>
            <a:ext cx="189653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학생 및 권한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상태 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0474" y="4525002"/>
            <a:ext cx="110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권한 수정</a:t>
            </a:r>
          </a:p>
        </p:txBody>
      </p:sp>
      <p:sp>
        <p:nvSpPr>
          <p:cNvPr id="2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/>
              <a:t>&gt; 7.9. </a:t>
            </a:r>
            <a:r>
              <a:rPr lang="ko-KR" altLang="en-US" dirty="0"/>
              <a:t>관리자 설정 </a:t>
            </a:r>
            <a:r>
              <a:rPr lang="en-US" altLang="ko-KR"/>
              <a:t>&gt; 7.9.1</a:t>
            </a:r>
            <a:r>
              <a:rPr lang="en-US" altLang="ko-KR" dirty="0"/>
              <a:t>. </a:t>
            </a:r>
            <a:r>
              <a:rPr lang="ko-KR" altLang="en-US" dirty="0"/>
              <a:t>팀장 권한 설정</a:t>
            </a:r>
          </a:p>
        </p:txBody>
      </p:sp>
      <p:sp>
        <p:nvSpPr>
          <p:cNvPr id="2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팀장 권한 설정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1169" y="1546949"/>
            <a:ext cx="8220509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관리자가 강의실 별 학생 조회 및 팀장 권한 부여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제거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034" y="3180545"/>
            <a:ext cx="5442777" cy="2688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꺾인 연결선 8"/>
          <p:cNvCxnSpPr>
            <a:stCxn id="15" idx="3"/>
          </p:cNvCxnSpPr>
          <p:nvPr/>
        </p:nvCxnSpPr>
        <p:spPr>
          <a:xfrm flipV="1">
            <a:off x="2617904" y="3795252"/>
            <a:ext cx="457130" cy="97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3"/>
          </p:cNvCxnSpPr>
          <p:nvPr/>
        </p:nvCxnSpPr>
        <p:spPr>
          <a:xfrm flipV="1">
            <a:off x="2469865" y="3962400"/>
            <a:ext cx="1649851" cy="747268"/>
          </a:xfrm>
          <a:prstGeom prst="bentConnector3">
            <a:avLst>
              <a:gd name="adj1" fmla="val 1000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6" idx="2"/>
          </p:cNvCxnSpPr>
          <p:nvPr/>
        </p:nvCxnSpPr>
        <p:spPr>
          <a:xfrm rot="5400000">
            <a:off x="8691473" y="3935311"/>
            <a:ext cx="577940" cy="17573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01169" y="1133322"/>
            <a:ext cx="8037093" cy="4635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프로젝트 팀장 권한을 설정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>
                <a:solidFill>
                  <a:srgbClr val="00B050"/>
                </a:solidFill>
                <a:latin typeface="Noto Sans KR" panose="020B0600000101010101" charset="-127"/>
                <a:ea typeface="Noto Sans KR" panose="020B0600000101010101" charset="-127"/>
              </a:rPr>
              <a:t>팀장은 프로젝트 생성 신청 가능</a:t>
            </a:r>
            <a:endParaRPr lang="en-US" altLang="ko-KR" dirty="0">
              <a:solidFill>
                <a:srgbClr val="00B05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921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10906</Words>
  <Application>Microsoft Office PowerPoint</Application>
  <PresentationFormat>와이드스크린</PresentationFormat>
  <Paragraphs>1666</Paragraphs>
  <Slides>107</Slides>
  <Notes>78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3" baseType="lpstr">
      <vt:lpstr>Noto Sans KR</vt:lpstr>
      <vt:lpstr>Arial</vt:lpstr>
      <vt:lpstr>Söhne</vt:lpstr>
      <vt:lpstr>Wingdings 2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황 인정</cp:lastModifiedBy>
  <cp:revision>210</cp:revision>
  <dcterms:created xsi:type="dcterms:W3CDTF">2023-11-28T06:57:21Z</dcterms:created>
  <dcterms:modified xsi:type="dcterms:W3CDTF">2024-01-21T08:57:26Z</dcterms:modified>
</cp:coreProperties>
</file>